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494" r:id="rId2"/>
    <p:sldId id="498" r:id="rId3"/>
    <p:sldId id="637" r:id="rId4"/>
    <p:sldId id="639" r:id="rId5"/>
    <p:sldId id="631" r:id="rId6"/>
    <p:sldId id="638" r:id="rId7"/>
    <p:sldId id="632" r:id="rId8"/>
    <p:sldId id="633" r:id="rId9"/>
    <p:sldId id="635" r:id="rId10"/>
    <p:sldId id="636" r:id="rId11"/>
    <p:sldId id="630" r:id="rId12"/>
    <p:sldId id="615" r:id="rId13"/>
    <p:sldId id="616" r:id="rId14"/>
    <p:sldId id="617" r:id="rId15"/>
    <p:sldId id="618" r:id="rId16"/>
    <p:sldId id="619" r:id="rId17"/>
    <p:sldId id="620" r:id="rId18"/>
    <p:sldId id="621" r:id="rId19"/>
    <p:sldId id="622" r:id="rId20"/>
    <p:sldId id="623" r:id="rId21"/>
    <p:sldId id="626" r:id="rId22"/>
    <p:sldId id="624" r:id="rId23"/>
    <p:sldId id="625" r:id="rId24"/>
    <p:sldId id="627" r:id="rId25"/>
    <p:sldId id="628" r:id="rId26"/>
    <p:sldId id="629" r:id="rId27"/>
    <p:sldId id="598" r:id="rId28"/>
  </p:sldIdLst>
  <p:sldSz cx="12192000" cy="6858000"/>
  <p:notesSz cx="9872663" cy="6742113"/>
  <p:embeddedFontLst>
    <p:embeddedFont>
      <p:font typeface="굴림" panose="020B0600000101010101" pitchFamily="34" charset="-127"/>
      <p:regular r:id="rId30"/>
    </p:embeddedFont>
    <p:embeddedFont>
      <p:font typeface="맑은 고딕" panose="020B0503020000020004" pitchFamily="34" charset="-127"/>
      <p:regular r:id="rId31"/>
      <p:bold r:id="rId32"/>
    </p:embeddedFont>
    <p:embeddedFont>
      <p:font typeface="나눔바른고딕" panose="020B0603020101020101" pitchFamily="34" charset="-127"/>
      <p:regular r:id="rId33"/>
      <p:bold r:id="rId34"/>
    </p:embeddedFont>
    <p:embeddedFont>
      <p:font typeface="Cambria Math" panose="02040503050406030204" pitchFamily="18" charset="0"/>
      <p:regular r:id="rId35"/>
    </p:embeddedFont>
    <p:embeddedFont>
      <p:font typeface="NanumBarunGothic" panose="020B0603020101020101" pitchFamily="34" charset="-127"/>
      <p:regular r:id="rId36"/>
      <p:bold r:id="rId37"/>
    </p:embeddedFont>
    <p:embeddedFont>
      <p:font typeface="Stencil" pitchFamily="82" charset="0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9B806BE-72A3-F04B-BF9D-B5B038BC6390}">
          <p14:sldIdLst>
            <p14:sldId id="494"/>
            <p14:sldId id="498"/>
            <p14:sldId id="637"/>
            <p14:sldId id="639"/>
            <p14:sldId id="631"/>
            <p14:sldId id="638"/>
            <p14:sldId id="632"/>
            <p14:sldId id="633"/>
            <p14:sldId id="635"/>
            <p14:sldId id="636"/>
            <p14:sldId id="630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6"/>
            <p14:sldId id="624"/>
            <p14:sldId id="625"/>
            <p14:sldId id="627"/>
            <p14:sldId id="628"/>
            <p14:sldId id="629"/>
            <p14:sldId id="5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6" clrIdx="0">
    <p:extLst>
      <p:ext uri="{19B8F6BF-5375-455C-9EA6-DF929625EA0E}">
        <p15:presenceInfo xmlns:p15="http://schemas.microsoft.com/office/powerpoint/2012/main" userId="5d1de84827d3635b" providerId="Windows Live"/>
      </p:ext>
    </p:extLst>
  </p:cmAuthor>
  <p:cmAuthor id="2" name="82108" initials="8" lastIdx="1" clrIdx="1">
    <p:extLst>
      <p:ext uri="{19B8F6BF-5375-455C-9EA6-DF929625EA0E}">
        <p15:presenceInfo xmlns:p15="http://schemas.microsoft.com/office/powerpoint/2012/main" userId="82108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9292"/>
    <a:srgbClr val="D9D9D9"/>
    <a:srgbClr val="636C73"/>
    <a:srgbClr val="91979C"/>
    <a:srgbClr val="191C2E"/>
    <a:srgbClr val="8E786E"/>
    <a:srgbClr val="4B3840"/>
    <a:srgbClr val="CD03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9" autoAdjust="0"/>
    <p:restoredTop sz="92661"/>
  </p:normalViewPr>
  <p:slideViewPr>
    <p:cSldViewPr>
      <p:cViewPr varScale="1">
        <p:scale>
          <a:sx n="117" d="100"/>
          <a:sy n="117" d="100"/>
        </p:scale>
        <p:origin x="54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2" d="100"/>
          <a:sy n="122" d="100"/>
        </p:scale>
        <p:origin x="17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8154" cy="337106"/>
          </a:xfrm>
          <a:prstGeom prst="rect">
            <a:avLst/>
          </a:prstGeom>
        </p:spPr>
        <p:txBody>
          <a:bodyPr vert="horz" lIns="90836" tIns="45418" rIns="90836" bIns="454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226" y="0"/>
            <a:ext cx="4278154" cy="337106"/>
          </a:xfrm>
          <a:prstGeom prst="rect">
            <a:avLst/>
          </a:prstGeom>
        </p:spPr>
        <p:txBody>
          <a:bodyPr vert="horz" lIns="90836" tIns="45418" rIns="90836" bIns="45418" rtlCol="0"/>
          <a:lstStyle>
            <a:lvl1pPr algn="r">
              <a:defRPr sz="1200"/>
            </a:lvl1pPr>
          </a:lstStyle>
          <a:p>
            <a:fld id="{359E9D7F-4824-4491-9315-F4429136E7F8}" type="datetimeFigureOut">
              <a:rPr lang="ko-KR" altLang="en-US" smtClean="0"/>
              <a:t>2023. 5. 23.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89225" y="504825"/>
            <a:ext cx="4494213" cy="25288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836" tIns="45418" rIns="90836" bIns="454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267" y="3202504"/>
            <a:ext cx="7898130" cy="3033951"/>
          </a:xfrm>
          <a:prstGeom prst="rect">
            <a:avLst/>
          </a:prstGeom>
        </p:spPr>
        <p:txBody>
          <a:bodyPr vert="horz" lIns="90836" tIns="45418" rIns="90836" bIns="4541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03837"/>
            <a:ext cx="4278154" cy="337106"/>
          </a:xfrm>
          <a:prstGeom prst="rect">
            <a:avLst/>
          </a:prstGeom>
        </p:spPr>
        <p:txBody>
          <a:bodyPr vert="horz" lIns="90836" tIns="45418" rIns="90836" bIns="454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226" y="6403837"/>
            <a:ext cx="4278154" cy="337106"/>
          </a:xfrm>
          <a:prstGeom prst="rect">
            <a:avLst/>
          </a:prstGeom>
        </p:spPr>
        <p:txBody>
          <a:bodyPr vert="horz" lIns="90836" tIns="45418" rIns="90836" bIns="45418" rtlCol="0" anchor="b"/>
          <a:lstStyle>
            <a:lvl1pPr algn="r">
              <a:defRPr sz="1200"/>
            </a:lvl1pPr>
          </a:lstStyle>
          <a:p>
            <a:fld id="{0A23F2E4-FEDC-465B-BF16-A608676C0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821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919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http://</a:t>
            </a:r>
            <a:r>
              <a:rPr kumimoji="1" lang="en-US" altLang="ko-KR" dirty="0" err="1"/>
              <a:t>matrix.skku.ac.kr</a:t>
            </a:r>
            <a:r>
              <a:rPr kumimoji="1" lang="en-US" altLang="ko-KR" dirty="0"/>
              <a:t>/math4ai-intro/W12/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어떤 목적을 위해 주성분 분석을 하는가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데이터의 분포를 최대한 보존하면서 고차원 공간의 데이터들을 </a:t>
            </a:r>
            <a:r>
              <a:rPr kumimoji="1" lang="ko-KR" altLang="en-US" dirty="0" err="1"/>
              <a:t>저차원</a:t>
            </a:r>
            <a:r>
              <a:rPr kumimoji="1" lang="ko-KR" altLang="en-US" dirty="0"/>
              <a:t> 공간으로 변환한다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과일</a:t>
            </a:r>
            <a:r>
              <a:rPr kumimoji="1" lang="ko-KR" altLang="en-US" dirty="0"/>
              <a:t> 데이터에서 무엇을 </a:t>
            </a:r>
            <a:r>
              <a:rPr kumimoji="1" lang="ko-KR" altLang="en-US" dirty="0" err="1"/>
              <a:t>추출할껀가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과일들을 설명하는 특징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45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055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314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39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특징을</a:t>
            </a:r>
            <a:r>
              <a:rPr kumimoji="1" lang="ko-KR" altLang="en-US" dirty="0"/>
              <a:t> 잘 표현 </a:t>
            </a:r>
            <a:r>
              <a:rPr kumimoji="1" lang="en-US" altLang="ko-KR" dirty="0"/>
              <a:t>=&gt;</a:t>
            </a:r>
            <a:r>
              <a:rPr kumimoji="1" lang="ko-KR" altLang="en-US" dirty="0"/>
              <a:t> 선명하게 보인다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10,000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50</a:t>
            </a:r>
            <a:r>
              <a:rPr kumimoji="1" lang="ko-KR" altLang="en-US" dirty="0"/>
              <a:t> 이정도의 양을 가지고 이미지를 잘 표현 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693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213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866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714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☑️</a:t>
            </a:r>
            <a:endParaRPr kumimoji="1" lang="en-US" altLang="ko-Kore-KR" dirty="0"/>
          </a:p>
          <a:p>
            <a:r>
              <a:rPr kumimoji="1" lang="ko-Kore-KR" altLang="en-US" dirty="0"/>
              <a:t>원본데이터의</a:t>
            </a:r>
            <a:r>
              <a:rPr kumimoji="1" lang="ko-KR" altLang="en-US" dirty="0"/>
              <a:t> 분산</a:t>
            </a:r>
            <a:r>
              <a:rPr kumimoji="1" lang="en-US" altLang="ko-KR" dirty="0"/>
              <a:t>(</a:t>
            </a:r>
            <a:r>
              <a:rPr kumimoji="1" lang="ko-KR" altLang="en-US" dirty="0"/>
              <a:t>정보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얼마나 잘 표현하는지 수치로 나타낸 값</a:t>
            </a:r>
            <a:endParaRPr kumimoji="1" lang="en-US" altLang="ko-KR" dirty="0"/>
          </a:p>
          <a:p>
            <a:r>
              <a:rPr kumimoji="1" lang="ko-KR" altLang="en-US" dirty="0"/>
              <a:t>기록한 비율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수치</a:t>
            </a:r>
            <a:endParaRPr kumimoji="1" lang="en-US" altLang="ko-KR" dirty="0"/>
          </a:p>
          <a:p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주성분이 원본 데이터의 분산을 얼마나 잘 나타내는지 기록한 비율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692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☑️</a:t>
            </a:r>
            <a:endParaRPr kumimoji="1" lang="en-US" altLang="ko-Kore-KR" dirty="0"/>
          </a:p>
          <a:p>
            <a:r>
              <a:rPr kumimoji="1" lang="ko-Kore-KR" altLang="en-US" dirty="0"/>
              <a:t>그래프에</a:t>
            </a:r>
            <a:r>
              <a:rPr kumimoji="1" lang="ko-KR" altLang="en-US" dirty="0"/>
              <a:t> 대한 설명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누적</a:t>
            </a:r>
            <a:endParaRPr kumimoji="1" lang="en-US" altLang="ko-KR" dirty="0"/>
          </a:p>
          <a:p>
            <a:r>
              <a:rPr kumimoji="1" lang="ko-KR" altLang="en-US" dirty="0"/>
              <a:t>누적을 하였을 경우 </a:t>
            </a:r>
            <a:r>
              <a:rPr kumimoji="1" lang="en-US" altLang="ko-KR" dirty="0"/>
              <a:t>9~10</a:t>
            </a:r>
            <a:r>
              <a:rPr kumimoji="1" lang="ko-KR" altLang="en-US" dirty="0"/>
              <a:t>개의 주성분이 데이터의 형태를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76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34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LogisticRegression</a:t>
            </a:r>
            <a:endParaRPr kumimoji="1" lang="en-US" altLang="ko-Kore-KR" dirty="0"/>
          </a:p>
          <a:p>
            <a:r>
              <a:rPr kumimoji="1" lang="ko-Kore-KR" altLang="en-US" dirty="0"/>
              <a:t>타깃이</a:t>
            </a:r>
            <a:r>
              <a:rPr kumimoji="1" lang="ko-KR" altLang="en-US" dirty="0"/>
              <a:t> 어떻게 만들어졌나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160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교차</a:t>
            </a:r>
            <a:r>
              <a:rPr kumimoji="1" lang="ko-KR" altLang="en-US" dirty="0"/>
              <a:t> 검증이란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데이터를 여러 번 반복해서 나누고 여러 모델을 학습하여 성능을 평가하는 방법</a:t>
            </a:r>
            <a:endParaRPr kumimoji="1" lang="en-US" altLang="ko-KR" dirty="0"/>
          </a:p>
          <a:p>
            <a:r>
              <a:rPr kumimoji="1" lang="en-US" altLang="ko-Kore-KR" dirty="0" err="1"/>
              <a:t>cross_validate</a:t>
            </a:r>
            <a:r>
              <a:rPr kumimoji="1" lang="ko-KR" altLang="en-US" dirty="0"/>
              <a:t> </a:t>
            </a:r>
            <a:r>
              <a:rPr kumimoji="1" lang="en-US" altLang="ko-KR" dirty="0"/>
              <a:t>option </a:t>
            </a:r>
            <a:r>
              <a:rPr kumimoji="1" lang="ko-KR" altLang="en-US" dirty="0"/>
              <a:t>체크</a:t>
            </a:r>
            <a:endParaRPr kumimoji="1" lang="en-US" altLang="ko-KR" dirty="0"/>
          </a:p>
          <a:p>
            <a:r>
              <a:rPr kumimoji="1" lang="ko-KR" altLang="en-US" dirty="0"/>
              <a:t>원본 </a:t>
            </a:r>
            <a:r>
              <a:rPr kumimoji="1" lang="en-US" altLang="ko-KR" dirty="0"/>
              <a:t>10,000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=&gt;</a:t>
            </a:r>
            <a:r>
              <a:rPr kumimoji="1" lang="ko-KR" altLang="en-US" dirty="0"/>
              <a:t> 주성분 특성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(</a:t>
            </a:r>
            <a:r>
              <a:rPr kumimoji="1" lang="ko-KR" altLang="en-US" dirty="0"/>
              <a:t>그림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64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3276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n_components</a:t>
            </a:r>
            <a:r>
              <a:rPr kumimoji="1" lang="ko-KR" altLang="en-US" dirty="0"/>
              <a:t>에 대한 설명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원본데이터의 </a:t>
            </a:r>
            <a:r>
              <a:rPr kumimoji="1" lang="en-US" altLang="ko-KR" dirty="0"/>
              <a:t>50%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설명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40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187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4286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525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187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AutoNum type="romanUcPeriod"/>
            </a:pPr>
            <a:r>
              <a:rPr lang="ko-KR" altLang="en-US" dirty="0"/>
              <a:t>각 변수의 평균 </a:t>
            </a:r>
            <a:r>
              <a:rPr lang="en-US" altLang="ko-KR" dirty="0"/>
              <a:t>-&gt;</a:t>
            </a:r>
            <a:r>
              <a:rPr lang="ko-KR" altLang="en-US" dirty="0"/>
              <a:t> 데이터 셋의 </a:t>
            </a:r>
            <a:r>
              <a:rPr lang="ko-KR" altLang="en-US" dirty="0" err="1"/>
              <a:t>중심값으로</a:t>
            </a:r>
            <a:r>
              <a:rPr lang="ko-KR" altLang="en-US" dirty="0"/>
              <a:t> 설정</a:t>
            </a:r>
            <a:endParaRPr lang="en-US" altLang="ko-KR" dirty="0"/>
          </a:p>
          <a:p>
            <a:pPr marL="285750" indent="-285750">
              <a:buAutoNum type="romanUcPeriod"/>
            </a:pPr>
            <a:r>
              <a:rPr lang="ko-KR" altLang="en-US" dirty="0"/>
              <a:t>평균값을 지나는 무수히 많은 직선</a:t>
            </a:r>
            <a:endParaRPr lang="en-US" altLang="ko-KR" dirty="0"/>
          </a:p>
          <a:p>
            <a:pPr marL="285750" indent="-285750">
              <a:buAutoNum type="romanUcPeriod"/>
            </a:pPr>
            <a:r>
              <a:rPr lang="ko-KR" altLang="en-US" dirty="0"/>
              <a:t>각 선들과 </a:t>
            </a:r>
            <a:r>
              <a:rPr lang="ko-KR" altLang="en-US" dirty="0" err="1"/>
              <a:t>포인터간의</a:t>
            </a:r>
            <a:r>
              <a:rPr lang="ko-KR" altLang="en-US" dirty="0"/>
              <a:t> 최단 직선 거리가 최소화 되는 직선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PC1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AutoNum type="romanUcPeriod"/>
            </a:pPr>
            <a:r>
              <a:rPr lang="ko-KR" altLang="en-US" dirty="0"/>
              <a:t>  최소화 </a:t>
            </a:r>
            <a:r>
              <a:rPr lang="en-US" altLang="ko-KR" dirty="0"/>
              <a:t>-&gt;</a:t>
            </a:r>
            <a:r>
              <a:rPr lang="ko-KR" altLang="en-US" dirty="0"/>
              <a:t> 추가 설명</a:t>
            </a:r>
            <a:endParaRPr lang="en-US" altLang="ko-KR" dirty="0"/>
          </a:p>
          <a:p>
            <a:pPr marL="285750" indent="-285750">
              <a:buAutoNum type="romanUcPeriod"/>
            </a:pPr>
            <a:endParaRPr lang="en-US" altLang="ko-KR" dirty="0"/>
          </a:p>
          <a:p>
            <a:r>
              <a:rPr lang="ko-KR" altLang="en-US" dirty="0"/>
              <a:t>투영된 점 표시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995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AutoNum type="romanUcPeriod"/>
            </a:pPr>
            <a:r>
              <a:rPr lang="ko-KR" altLang="en-US" dirty="0"/>
              <a:t>각 변수의 평균 </a:t>
            </a:r>
            <a:r>
              <a:rPr lang="en-US" altLang="ko-KR" dirty="0"/>
              <a:t>-&gt;</a:t>
            </a:r>
            <a:r>
              <a:rPr lang="ko-KR" altLang="en-US" dirty="0"/>
              <a:t> 데이터 셋의 </a:t>
            </a:r>
            <a:r>
              <a:rPr lang="ko-KR" altLang="en-US" dirty="0" err="1"/>
              <a:t>중심값으로</a:t>
            </a:r>
            <a:r>
              <a:rPr lang="ko-KR" altLang="en-US" dirty="0"/>
              <a:t> 설정</a:t>
            </a:r>
            <a:endParaRPr lang="en-US" altLang="ko-KR" dirty="0"/>
          </a:p>
          <a:p>
            <a:pPr marL="285750" indent="-285750">
              <a:buAutoNum type="romanUcPeriod"/>
            </a:pPr>
            <a:r>
              <a:rPr lang="ko-KR" altLang="en-US" dirty="0"/>
              <a:t>평균값을 지나는 무수히 많은 직선</a:t>
            </a:r>
            <a:endParaRPr lang="en-US" altLang="ko-KR" dirty="0"/>
          </a:p>
          <a:p>
            <a:pPr marL="285750" indent="-285750">
              <a:buAutoNum type="romanUcPeriod"/>
            </a:pPr>
            <a:r>
              <a:rPr lang="ko-KR" altLang="en-US" dirty="0"/>
              <a:t>각 선들과 </a:t>
            </a:r>
            <a:r>
              <a:rPr lang="ko-KR" altLang="en-US" dirty="0" err="1"/>
              <a:t>포인터간의</a:t>
            </a:r>
            <a:r>
              <a:rPr lang="ko-KR" altLang="en-US" dirty="0"/>
              <a:t> 최단 직선 거리가 최소화 되는 직선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PC1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AutoNum type="romanUcPeriod"/>
            </a:pPr>
            <a:r>
              <a:rPr lang="ko-KR" altLang="en-US" dirty="0"/>
              <a:t>  최소화 </a:t>
            </a:r>
            <a:r>
              <a:rPr lang="en-US" altLang="ko-KR" dirty="0"/>
              <a:t>-&gt;</a:t>
            </a:r>
            <a:r>
              <a:rPr lang="ko-KR" altLang="en-US" dirty="0"/>
              <a:t> 추가 설명</a:t>
            </a:r>
            <a:endParaRPr lang="en-US" altLang="ko-KR" dirty="0"/>
          </a:p>
          <a:p>
            <a:pPr marL="285750" indent="-285750">
              <a:buAutoNum type="romanUcPeriod"/>
            </a:pPr>
            <a:endParaRPr lang="en-US" altLang="ko-KR" dirty="0"/>
          </a:p>
          <a:p>
            <a:r>
              <a:rPr lang="ko-KR" altLang="en-US" dirty="0"/>
              <a:t>투영된 점 표시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559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905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563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차원의 모든 점을 하나의 좌표에 투영시키면 데이터를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차원으로 축소시키게 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angeloyeo.github.io</a:t>
            </a:r>
            <a:r>
              <a:rPr kumimoji="1" lang="en-US" altLang="ko-KR" dirty="0"/>
              <a:t>/2019/07/27/</a:t>
            </a:r>
            <a:r>
              <a:rPr kumimoji="1" lang="en-US" altLang="ko-KR" dirty="0" err="1"/>
              <a:t>PCA.html</a:t>
            </a:r>
            <a:endParaRPr kumimoji="1" lang="en-US" altLang="ko-KR" dirty="0"/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www.youtube.com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watch?v</a:t>
            </a:r>
            <a:r>
              <a:rPr kumimoji="1" lang="en-US" altLang="ko-KR" dirty="0"/>
              <a:t>=FgakZw6K1QQ&amp;t=1064s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어떤 목적을 위해 주성분 분석을 하는가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데이터의 분포를 최대한 보존하면서 고차원 공간의 데이터들을 </a:t>
            </a:r>
            <a:r>
              <a:rPr kumimoji="1" lang="ko-KR" altLang="en-US" dirty="0" err="1"/>
              <a:t>저차원</a:t>
            </a:r>
            <a:r>
              <a:rPr kumimoji="1" lang="ko-KR" altLang="en-US" dirty="0"/>
              <a:t> 공간으로 변환한다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과일</a:t>
            </a:r>
            <a:r>
              <a:rPr kumimoji="1" lang="ko-KR" altLang="en-US" dirty="0"/>
              <a:t> 데이터에서 무엇을 </a:t>
            </a:r>
            <a:r>
              <a:rPr kumimoji="1" lang="ko-KR" altLang="en-US" dirty="0" err="1"/>
              <a:t>추출할껀가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과일들을 설명하는 특징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10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ko-KR" altLang="en-US" dirty="0"/>
              <a:t>어떤 목적을 위해 주성분 분석을 하는가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데이터의 분포를 최대한 보존하면서 고차원 공간의 데이터들을 </a:t>
            </a:r>
            <a:r>
              <a:rPr kumimoji="1" lang="ko-KR" altLang="en-US" dirty="0" err="1"/>
              <a:t>저차원</a:t>
            </a:r>
            <a:r>
              <a:rPr kumimoji="1" lang="ko-KR" altLang="en-US" dirty="0"/>
              <a:t> 공간으로 변환한다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과일</a:t>
            </a:r>
            <a:r>
              <a:rPr kumimoji="1" lang="ko-KR" altLang="en-US" dirty="0"/>
              <a:t> 데이터에서 무엇을 </a:t>
            </a:r>
            <a:r>
              <a:rPr kumimoji="1" lang="ko-KR" altLang="en-US" dirty="0" err="1"/>
              <a:t>추출할껀가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과일들을 설명하는 특징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86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이미지 정보</a:t>
            </a:r>
            <a:endParaRPr kumimoji="1" lang="en-US" altLang="ko-KR" dirty="0"/>
          </a:p>
          <a:p>
            <a:r>
              <a:rPr kumimoji="1" lang="ko-KR" altLang="en-US" dirty="0"/>
              <a:t>데이터 포인터</a:t>
            </a:r>
            <a:endParaRPr kumimoji="1" lang="en-US" altLang="ko-KR" dirty="0"/>
          </a:p>
          <a:p>
            <a:r>
              <a:rPr kumimoji="1" lang="en-US" altLang="ko-KR" dirty="0"/>
              <a:t>ci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뭔지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차원이 줄어듦 어떻게 줄어드는지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x1,x2 -&gt; y1</a:t>
            </a:r>
          </a:p>
          <a:p>
            <a:r>
              <a:rPr kumimoji="1" lang="en-US" altLang="ko-KR" dirty="0"/>
              <a:t>PC1</a:t>
            </a:r>
            <a:r>
              <a:rPr kumimoji="1" lang="ko-KR" altLang="en-US" dirty="0"/>
              <a:t>의 정의</a:t>
            </a:r>
            <a:endParaRPr kumimoji="1" lang="en-US" altLang="ko-KR" dirty="0"/>
          </a:p>
          <a:p>
            <a:r>
              <a:rPr kumimoji="1" lang="en-US" altLang="ko-KR" dirty="0" err="1"/>
              <a:t>SSi</a:t>
            </a:r>
            <a:endParaRPr kumimoji="1" lang="en-US" altLang="ko-KR" dirty="0"/>
          </a:p>
          <a:p>
            <a:r>
              <a:rPr kumimoji="1" lang="ko-KR" altLang="en-US" dirty="0"/>
              <a:t>이미지 변경</a:t>
            </a:r>
            <a:endParaRPr kumimoji="1" lang="en-US" altLang="ko-KR" dirty="0"/>
          </a:p>
          <a:p>
            <a:r>
              <a:rPr kumimoji="1" lang="ko-KR" altLang="en-US" dirty="0" err="1"/>
              <a:t>고유값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고유벡터를 설명</a:t>
            </a:r>
            <a:endParaRPr kumimoji="1" lang="en-US" altLang="ko-KR" dirty="0"/>
          </a:p>
          <a:p>
            <a:r>
              <a:rPr kumimoji="1" lang="ko-KR" altLang="en-US" dirty="0"/>
              <a:t>주성분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원본 데이터의 정보를 가장 많이 가지고 있는 벡터</a:t>
            </a:r>
            <a:endParaRPr kumimoji="1" lang="en-US" altLang="ko-KR" dirty="0"/>
          </a:p>
          <a:p>
            <a:r>
              <a:rPr kumimoji="1" lang="ko-KR" altLang="en-US" dirty="0"/>
              <a:t>분산 </a:t>
            </a:r>
            <a:r>
              <a:rPr kumimoji="1" lang="en-US" altLang="ko-KR" dirty="0"/>
              <a:t>==</a:t>
            </a:r>
            <a:r>
              <a:rPr kumimoji="1" lang="ko-KR" altLang="en-US" dirty="0"/>
              <a:t> 정보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어떤 목적을 위해 주성분 분석을 하는가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데이터의 분포를 최대한 보존하면서 고차원 공간의 데이터들을 </a:t>
            </a:r>
            <a:r>
              <a:rPr kumimoji="1" lang="ko-KR" altLang="en-US" dirty="0" err="1"/>
              <a:t>저차원</a:t>
            </a:r>
            <a:r>
              <a:rPr kumimoji="1" lang="ko-KR" altLang="en-US" dirty="0"/>
              <a:t> 공간으로 변환한다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과일</a:t>
            </a:r>
            <a:r>
              <a:rPr kumimoji="1" lang="ko-KR" altLang="en-US" dirty="0"/>
              <a:t> 데이터에서 무엇을 </a:t>
            </a:r>
            <a:r>
              <a:rPr kumimoji="1" lang="ko-KR" altLang="en-US" dirty="0" err="1"/>
              <a:t>추출할껀가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과일들을 설명하는 특징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601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84137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Stencil" panose="040409050D0802020404" pitchFamily="82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570F-38B6-4445-BC0D-DCDCE7D2642A}" type="datetimeFigureOut">
              <a:rPr lang="ko-KR" altLang="en-US" smtClean="0"/>
              <a:t>2023. 5. 23.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158E-E033-4627-AAC9-934245355C1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BB84B4-18EB-48C7-929D-F0C5CABA86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-12000" y="-4183"/>
            <a:ext cx="12204000" cy="111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50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570F-38B6-4445-BC0D-DCDCE7D2642A}" type="datetimeFigureOut">
              <a:rPr lang="ko-KR" altLang="en-US" smtClean="0"/>
              <a:t>2023. 5. 23.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158E-E033-4627-AAC9-934245355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331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570F-38B6-4445-BC0D-DCDCE7D2642A}" type="datetimeFigureOut">
              <a:rPr lang="ko-KR" altLang="en-US" smtClean="0"/>
              <a:t>2023. 5. 23.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158E-E033-4627-AAC9-934245355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309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6804"/>
            <a:ext cx="12192000" cy="617311"/>
          </a:xfrm>
          <a:prstGeom prst="rect">
            <a:avLst/>
          </a:prstGeom>
          <a:solidFill>
            <a:srgbClr val="F49F42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8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42723" y="64772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2F6D8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11039012" y="6571720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/63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431371" y="764705"/>
            <a:ext cx="11151029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rgbClr val="2F6D81"/>
              </a:buClr>
              <a:buSzPct val="100000"/>
              <a:buFont typeface="Wingdings" panose="05000000000000000000" pitchFamily="2" charset="2"/>
              <a:buChar char="n"/>
              <a:defRPr sz="2000" b="1">
                <a:latin typeface="+mn-ea"/>
                <a:ea typeface="+mn-ea"/>
              </a:defRPr>
            </a:lvl1pPr>
            <a:lvl2pPr marL="541338" indent="-185738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tabLst>
                <a:tab pos="627063" algn="l"/>
              </a:tabLst>
              <a:defRPr kumimoji="1" lang="ko-KR" altLang="en-US" sz="1800" b="0" kern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804863" indent="-263525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tabLst>
                <a:tab pos="271463" algn="l"/>
              </a:tabLst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tabLst>
                <a:tab pos="271463" algn="l"/>
              </a:tabLst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tabLst>
                <a:tab pos="271463" algn="l"/>
              </a:tabLst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tabLst>
                <a:tab pos="271463" algn="l"/>
              </a:tabLst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765810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414869-73B8-4562-BBFA-CBF905550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9A96-ABFE-4034-A369-3FF1A05A65CD}" type="datetimeFigureOut">
              <a:rPr lang="ko-KR" altLang="en-US" smtClean="0"/>
              <a:t>2023. 5. 23.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451D6B-C2C0-4550-9080-4DC01D36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C2EDA3-01BF-4ECD-B78F-99E2B807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FEB1-8C8B-4D8D-B717-C50F0F78370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ED1BA497-384C-46F3-BAEB-B7FA98E4ED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" y="9526"/>
            <a:ext cx="4724400" cy="54133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마스터 제목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2C27B6B7-973F-4875-A37A-1F1BF22DDA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799" y="1271588"/>
            <a:ext cx="10791826" cy="433863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60000" indent="285750">
              <a:buFont typeface="Arial" panose="020B0604020202020204" pitchFamily="34" charset="0"/>
              <a:buChar char="•"/>
              <a:defRPr sz="1800"/>
            </a:lvl2pPr>
            <a:lvl3pPr marL="720000" indent="285750">
              <a:buFont typeface="Wingdings" panose="05000000000000000000" pitchFamily="2" charset="2"/>
              <a:buChar char="ü"/>
              <a:defRPr sz="1600"/>
            </a:lvl3pPr>
            <a:lvl4pPr marL="1600200" indent="-228600">
              <a:buFont typeface="Wingdings" panose="05000000000000000000" pitchFamily="2" charset="2"/>
              <a:buChar char="v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197012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90"/>
            <a:ext cx="5735960" cy="54589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570F-38B6-4445-BC0D-DCDCE7D2642A}" type="datetimeFigureOut">
              <a:rPr lang="ko-KR" altLang="en-US" smtClean="0"/>
              <a:t>2023. 5. 23.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158E-E033-4627-AAC9-934245355C1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E95CD58-A101-412F-BD6F-50FF48C58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452" y="1276356"/>
            <a:ext cx="11512800" cy="4744932"/>
          </a:xfrm>
        </p:spPr>
        <p:txBody>
          <a:bodyPr/>
          <a:lstStyle>
            <a:lvl1pPr>
              <a:defRPr baseline="0"/>
            </a:lvl1pPr>
            <a:lvl2pPr marL="645750" indent="-285750">
              <a:buFont typeface="Arial" panose="020B0604020202020204" pitchFamily="34" charset="0"/>
              <a:buChar char="•"/>
              <a:defRPr baseline="0"/>
            </a:lvl2pPr>
            <a:lvl3pPr marL="1005750" indent="-285750">
              <a:buFont typeface="Wingdings" panose="05000000000000000000" pitchFamily="2" charset="2"/>
              <a:buChar char="ü"/>
              <a:defRPr baseline="0"/>
            </a:lvl3pPr>
            <a:lvl4pPr marL="1080000" indent="284400">
              <a:defRPr baseline="0"/>
            </a:lvl4pPr>
            <a:lvl5pPr>
              <a:defRPr baseline="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lvl="0"/>
            <a:endParaRPr lang="en-US" altLang="ko-KR" dirty="0"/>
          </a:p>
          <a:p>
            <a:pPr lvl="1"/>
            <a:r>
              <a:rPr lang="ko-KR" altLang="en-US" dirty="0"/>
              <a:t>두 번째 수준 </a:t>
            </a:r>
          </a:p>
          <a:p>
            <a:pPr lvl="2"/>
            <a:r>
              <a:rPr lang="ko-KR" altLang="en-US" dirty="0"/>
              <a:t>세 번째 수준 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342001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570F-38B6-4445-BC0D-DCDCE7D2642A}" type="datetimeFigureOut">
              <a:rPr lang="ko-KR" altLang="en-US" smtClean="0"/>
              <a:t>2023. 5. 23.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158E-E033-4627-AAC9-934245355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86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570F-38B6-4445-BC0D-DCDCE7D2642A}" type="datetimeFigureOut">
              <a:rPr lang="ko-KR" altLang="en-US" smtClean="0"/>
              <a:t>2023. 5. 23.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158E-E033-4627-AAC9-934245355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296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570F-38B6-4445-BC0D-DCDCE7D2642A}" type="datetimeFigureOut">
              <a:rPr lang="ko-KR" altLang="en-US" smtClean="0"/>
              <a:t>2023. 5. 23.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158E-E033-4627-AAC9-934245355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148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570F-38B6-4445-BC0D-DCDCE7D2642A}" type="datetimeFigureOut">
              <a:rPr lang="ko-KR" altLang="en-US" smtClean="0"/>
              <a:t>2023. 5. 23.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158E-E033-4627-AAC9-934245355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24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570F-38B6-4445-BC0D-DCDCE7D2642A}" type="datetimeFigureOut">
              <a:rPr lang="ko-KR" altLang="en-US" smtClean="0"/>
              <a:t>2023. 5. 23.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158E-E033-4627-AAC9-934245355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225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570F-38B6-4445-BC0D-DCDCE7D2642A}" type="datetimeFigureOut">
              <a:rPr lang="ko-KR" altLang="en-US" smtClean="0"/>
              <a:t>2023. 5. 23.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158E-E033-4627-AAC9-934245355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920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570F-38B6-4445-BC0D-DCDCE7D2642A}" type="datetimeFigureOut">
              <a:rPr lang="ko-KR" altLang="en-US" smtClean="0"/>
              <a:t>2023. 5. 23.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158E-E033-4627-AAC9-934245355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2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3452" y="1279301"/>
            <a:ext cx="10972800" cy="4525963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0"/>
            <a:endParaRPr lang="ko-KR" altLang="en-US" dirty="0"/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1"/>
            <a:endParaRPr lang="ko-KR" altLang="en-US" dirty="0"/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50000"/>
              </a:lnSpc>
              <a:defRPr sz="1200" spc="-7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C570F-38B6-4445-BC0D-DCDCE7D2642A}" type="datetimeFigureOut">
              <a:rPr lang="ko-KR" altLang="en-US" smtClean="0"/>
              <a:pPr/>
              <a:t>2023. 5. 23.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50000"/>
              </a:lnSpc>
              <a:defRPr sz="1200" spc="-7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50000"/>
              </a:lnSpc>
              <a:defRPr sz="1200" spc="-7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4158E-E033-4627-AAC9-934245355C1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A63648-08AA-4D95-91A7-D82FBD909E2B}"/>
              </a:ext>
            </a:extLst>
          </p:cNvPr>
          <p:cNvSpPr/>
          <p:nvPr userDrawn="1"/>
        </p:nvSpPr>
        <p:spPr>
          <a:xfrm>
            <a:off x="0" y="1156"/>
            <a:ext cx="12192000" cy="547524"/>
          </a:xfrm>
          <a:prstGeom prst="rect">
            <a:avLst/>
          </a:prstGeom>
          <a:solidFill>
            <a:srgbClr val="5B9BD5">
              <a:alpha val="3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r" defTabSz="914377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7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Stencil" panose="040409050D0802020404" pitchFamily="82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549DFD-41A7-46DC-A344-DBC64E49788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5319614"/>
            <a:ext cx="12192000" cy="1539900"/>
          </a:xfrm>
          <a:prstGeom prst="rect">
            <a:avLst/>
          </a:prstGeom>
        </p:spPr>
      </p:pic>
      <p:sp>
        <p:nvSpPr>
          <p:cNvPr id="10" name="부제목 4">
            <a:extLst>
              <a:ext uri="{FF2B5EF4-FFF2-40B4-BE49-F238E27FC236}">
                <a16:creationId xmlns:a16="http://schemas.microsoft.com/office/drawing/2014/main" id="{D7440C5A-A3D4-47C4-90CE-48FFB64769CB}"/>
              </a:ext>
            </a:extLst>
          </p:cNvPr>
          <p:cNvSpPr txBox="1">
            <a:spLocks/>
          </p:cNvSpPr>
          <p:nvPr userDrawn="1"/>
        </p:nvSpPr>
        <p:spPr>
          <a:xfrm>
            <a:off x="10186325" y="6529646"/>
            <a:ext cx="2005675" cy="32719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32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400" spc="-70" baseline="0" dirty="0">
                <a:solidFill>
                  <a:schemeClr val="bg1">
                    <a:lumMod val="65000"/>
                  </a:schemeClr>
                </a:solidFill>
                <a:latin typeface="Stencil" panose="040409050D0802020404" pitchFamily="82" charset="0"/>
              </a:rPr>
              <a:t>By Jung In Seo</a:t>
            </a:r>
            <a:r>
              <a:rPr lang="ko-KR" altLang="en-US" sz="1400" spc="-70" baseline="0" dirty="0">
                <a:solidFill>
                  <a:schemeClr val="bg1">
                    <a:lumMod val="65000"/>
                  </a:schemeClr>
                </a:solidFill>
                <a:latin typeface="Stencil" panose="040409050D0802020404" pitchFamily="82" charset="0"/>
              </a:rPr>
              <a:t> 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A17AFD5-1122-4A2E-AEFD-14F0D4A6B8DF}"/>
              </a:ext>
            </a:extLst>
          </p:cNvPr>
          <p:cNvSpPr txBox="1">
            <a:spLocks/>
          </p:cNvSpPr>
          <p:nvPr userDrawn="1"/>
        </p:nvSpPr>
        <p:spPr>
          <a:xfrm>
            <a:off x="1" y="10615"/>
            <a:ext cx="4007768" cy="53806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37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-7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408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377" rtl="0" eaLnBrk="1" latinLnBrk="1" hangingPunct="1">
        <a:lnSpc>
          <a:spcPct val="150000"/>
        </a:lnSpc>
        <a:spcBef>
          <a:spcPct val="0"/>
        </a:spcBef>
        <a:buNone/>
        <a:defRPr sz="4400" kern="1200" spc="-7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000" indent="-342000" algn="l" defTabSz="914377" rtl="0" eaLnBrk="1" latinLnBrk="1" hangingPunct="1">
        <a:lnSpc>
          <a:spcPct val="150000"/>
        </a:lnSpc>
        <a:spcBef>
          <a:spcPct val="20000"/>
        </a:spcBef>
        <a:buFont typeface="Wingdings" panose="05000000000000000000" pitchFamily="2" charset="2"/>
        <a:buChar char="§"/>
        <a:defRPr sz="2000" kern="1200" spc="-70" baseline="0">
          <a:ln>
            <a:solidFill>
              <a:schemeClr val="accent1">
                <a:alpha val="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360000" indent="285744" algn="l" defTabSz="914377" rtl="0" eaLnBrk="1" latinLnBrk="1" hangingPunct="1">
        <a:lnSpc>
          <a:spcPct val="150000"/>
        </a:lnSpc>
        <a:spcBef>
          <a:spcPct val="20000"/>
        </a:spcBef>
        <a:buFont typeface="Arial" panose="020B0604020202020204" pitchFamily="34" charset="0"/>
        <a:buChar char="•"/>
        <a:defRPr sz="1800" kern="1200" spc="-70" baseline="0">
          <a:ln>
            <a:solidFill>
              <a:schemeClr val="accent1">
                <a:alpha val="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720000" indent="284400" algn="l" defTabSz="914377" rtl="0" eaLnBrk="1" latinLnBrk="1" hangingPunct="1">
        <a:lnSpc>
          <a:spcPct val="150000"/>
        </a:lnSpc>
        <a:spcBef>
          <a:spcPct val="20000"/>
        </a:spcBef>
        <a:buFont typeface="Wingdings" panose="05000000000000000000" pitchFamily="2" charset="2"/>
        <a:buChar char="ü"/>
        <a:defRPr sz="1600" kern="1200" spc="-70" baseline="0">
          <a:ln>
            <a:solidFill>
              <a:schemeClr val="accent1">
                <a:alpha val="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150000"/>
        </a:lnSpc>
        <a:spcBef>
          <a:spcPct val="20000"/>
        </a:spcBef>
        <a:buFont typeface="Arial" panose="020B0604020202020204" pitchFamily="34" charset="0"/>
        <a:buChar char="–"/>
        <a:defRPr sz="1400" kern="1200" spc="-70" baseline="0">
          <a:ln>
            <a:solidFill>
              <a:schemeClr val="accent1">
                <a:alpha val="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150000"/>
        </a:lnSpc>
        <a:spcBef>
          <a:spcPct val="20000"/>
        </a:spcBef>
        <a:buFont typeface="Arial" panose="020B0604020202020204" pitchFamily="34" charset="0"/>
        <a:buChar char="»"/>
        <a:defRPr sz="1200" kern="1200" spc="-70" baseline="0">
          <a:ln>
            <a:solidFill>
              <a:schemeClr val="accent1">
                <a:alpha val="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509686A-A8A1-4850-8752-03398B645372}"/>
              </a:ext>
            </a:extLst>
          </p:cNvPr>
          <p:cNvSpPr txBox="1"/>
          <p:nvPr/>
        </p:nvSpPr>
        <p:spPr>
          <a:xfrm>
            <a:off x="0" y="6271180"/>
            <a:ext cx="5951984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본 수업자료는 저작권법 제25조2항에 따라 학교 수업을 목적으로 이용되었으므로, 본 수업자료를 외부에 공개, 게시하는 것을 금지하며, 이를 위반하는 경우 저작권 침해로서 관련법에 따라 처벌될 수 있습니다.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EDCD3B-B101-1ED2-2D29-A3CB9C705CC1}"/>
              </a:ext>
            </a:extLst>
          </p:cNvPr>
          <p:cNvSpPr txBox="1"/>
          <p:nvPr/>
        </p:nvSpPr>
        <p:spPr>
          <a:xfrm>
            <a:off x="3557720" y="2890391"/>
            <a:ext cx="50765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>
                    <a:lumMod val="65000"/>
                  </a:schemeClr>
                </a:solidFill>
                <a:latin typeface="Stencil" pitchFamily="82" charset="0"/>
                <a:ea typeface="나눔바른고딕" panose="020B0603020101020101" pitchFamily="50" charset="-127"/>
              </a:rPr>
              <a:t>Chapter 6</a:t>
            </a:r>
            <a:r>
              <a:rPr lang="ko-KR" altLang="en-US" sz="3200" b="1" dirty="0">
                <a:solidFill>
                  <a:schemeClr val="bg1">
                    <a:lumMod val="65000"/>
                  </a:schemeClr>
                </a:solidFill>
                <a:latin typeface="Stencil" pitchFamily="82" charset="0"/>
                <a:ea typeface="나눔바른고딕" panose="020B0603020101020101" pitchFamily="50" charset="-127"/>
              </a:rPr>
              <a:t> 비지도 학습 </a:t>
            </a:r>
            <a:endParaRPr lang="en-US" altLang="ko-KR" sz="3200" b="1" dirty="0">
              <a:solidFill>
                <a:schemeClr val="bg1">
                  <a:lumMod val="65000"/>
                </a:schemeClr>
              </a:solidFill>
              <a:latin typeface="Stencil" pitchFamily="82" charset="0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3200" b="1" dirty="0">
                <a:solidFill>
                  <a:schemeClr val="bg1">
                    <a:lumMod val="65000"/>
                  </a:schemeClr>
                </a:solidFill>
                <a:latin typeface="Stencil" pitchFamily="82" charset="0"/>
                <a:ea typeface="나눔바른고딕" panose="020B0603020101020101" pitchFamily="50" charset="-127"/>
              </a:rPr>
              <a:t>6</a:t>
            </a:r>
            <a:r>
              <a:rPr lang="ko-KR" altLang="en-US" sz="3200" b="1" dirty="0">
                <a:solidFill>
                  <a:schemeClr val="bg1">
                    <a:lumMod val="65000"/>
                  </a:schemeClr>
                </a:solidFill>
                <a:latin typeface="Stencil" pitchFamily="82" charset="0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schemeClr val="bg1">
                    <a:lumMod val="65000"/>
                  </a:schemeClr>
                </a:solidFill>
                <a:latin typeface="Stencil" pitchFamily="82" charset="0"/>
                <a:ea typeface="나눔바른고딕" panose="020B0603020101020101" pitchFamily="50" charset="-127"/>
              </a:rPr>
              <a:t>-</a:t>
            </a:r>
            <a:r>
              <a:rPr lang="ko-KR" altLang="en-US" sz="3200" b="1" dirty="0">
                <a:solidFill>
                  <a:schemeClr val="bg1">
                    <a:lumMod val="65000"/>
                  </a:schemeClr>
                </a:solidFill>
                <a:latin typeface="Stencil" pitchFamily="82" charset="0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schemeClr val="bg1">
                    <a:lumMod val="65000"/>
                  </a:schemeClr>
                </a:solidFill>
                <a:latin typeface="Stencil" pitchFamily="82" charset="0"/>
                <a:ea typeface="나눔바른고딕" panose="020B0603020101020101" pitchFamily="50" charset="-127"/>
              </a:rPr>
              <a:t>3</a:t>
            </a:r>
            <a:r>
              <a:rPr lang="ko-KR" altLang="en-US" sz="3200" b="1" dirty="0">
                <a:solidFill>
                  <a:schemeClr val="bg1">
                    <a:lumMod val="65000"/>
                  </a:schemeClr>
                </a:solidFill>
                <a:latin typeface="Stencil" pitchFamily="82" charset="0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schemeClr val="bg1">
                    <a:lumMod val="65000"/>
                  </a:schemeClr>
                </a:solidFill>
                <a:latin typeface="Stencil" pitchFamily="82" charset="0"/>
                <a:ea typeface="나눔바른고딕" panose="020B0603020101020101" pitchFamily="50" charset="-127"/>
              </a:rPr>
              <a:t>(</a:t>
            </a:r>
            <a:r>
              <a:rPr lang="ko-KR" altLang="en-US" sz="3200" b="1" dirty="0">
                <a:solidFill>
                  <a:schemeClr val="bg1">
                    <a:lumMod val="65000"/>
                  </a:schemeClr>
                </a:solidFill>
                <a:latin typeface="Stencil" pitchFamily="82" charset="0"/>
                <a:ea typeface="나눔바른고딕" panose="020B0603020101020101" pitchFamily="50" charset="-127"/>
              </a:rPr>
              <a:t> 주성분 분석</a:t>
            </a:r>
            <a:r>
              <a:rPr lang="en-US" altLang="ko-KR" sz="3200" b="1" dirty="0">
                <a:solidFill>
                  <a:schemeClr val="bg1">
                    <a:lumMod val="65000"/>
                  </a:schemeClr>
                </a:solidFill>
                <a:latin typeface="Stencil" pitchFamily="82" charset="0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374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C9AF3-27B0-1BA3-5A94-9909467D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37FC7-4630-6047-5A43-BBE6D8FDD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9600" y="1196752"/>
            <a:ext cx="11512800" cy="5544616"/>
          </a:xfrm>
        </p:spPr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 PCA ; Principal Component Analysis )</a:t>
            </a:r>
          </a:p>
          <a:p>
            <a:pPr lvl="1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고유벡터가 가장 큰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분산이 가장 큰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주성분 벡터를 선정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많은 데이터를 가지고 있음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주성분 벡터의 수직인 벡터가 두번째 주성분 벡터이다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360000" lvl="1" indent="0">
              <a:buNone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C1B34-89B4-810C-EA5A-A8A4453CC647}"/>
              </a:ext>
            </a:extLst>
          </p:cNvPr>
          <p:cNvSpPr txBox="1"/>
          <p:nvPr/>
        </p:nvSpPr>
        <p:spPr>
          <a:xfrm>
            <a:off x="3508744" y="3848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1E0689-D8AF-D18F-728B-C6A7135C6DD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697" y="3645023"/>
            <a:ext cx="2937136" cy="29773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8CE4EC-0D13-8A86-F4EE-AE7580C2E70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054" y="3650592"/>
            <a:ext cx="2942206" cy="2977371"/>
          </a:xfrm>
          <a:prstGeom prst="rect">
            <a:avLst/>
          </a:prstGeom>
        </p:spPr>
      </p:pic>
      <p:sp>
        <p:nvSpPr>
          <p:cNvPr id="10" name="사각형: 둥근 모서리 18">
            <a:extLst>
              <a:ext uri="{FF2B5EF4-FFF2-40B4-BE49-F238E27FC236}">
                <a16:creationId xmlns:a16="http://schemas.microsoft.com/office/drawing/2014/main" id="{C12C555D-461B-28F4-8C2B-A7047E95E8E1}"/>
              </a:ext>
            </a:extLst>
          </p:cNvPr>
          <p:cNvSpPr/>
          <p:nvPr/>
        </p:nvSpPr>
        <p:spPr>
          <a:xfrm>
            <a:off x="3838777" y="3429000"/>
            <a:ext cx="504056" cy="288032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PC1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8">
            <a:extLst>
              <a:ext uri="{FF2B5EF4-FFF2-40B4-BE49-F238E27FC236}">
                <a16:creationId xmlns:a16="http://schemas.microsoft.com/office/drawing/2014/main" id="{C772885C-FEBC-0958-C9BA-23135948175D}"/>
              </a:ext>
            </a:extLst>
          </p:cNvPr>
          <p:cNvSpPr/>
          <p:nvPr/>
        </p:nvSpPr>
        <p:spPr>
          <a:xfrm>
            <a:off x="8184232" y="3429000"/>
            <a:ext cx="504056" cy="288032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PC2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827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C9AF3-27B0-1BA3-5A94-9909467D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37FC7-4630-6047-5A43-BBE6D8FDD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전처리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불러오기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분석을 위해 배열 축소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차원에서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차원으로 축소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lvl="2"/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차원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샘플 개수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너비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높이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차원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샘플 개수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너비 * 높이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lvl="1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60000" lvl="1" indent="0">
              <a:buNone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FD03E-C2C0-EBF0-4103-2650D9140FC2}"/>
              </a:ext>
            </a:extLst>
          </p:cNvPr>
          <p:cNvSpPr txBox="1"/>
          <p:nvPr/>
        </p:nvSpPr>
        <p:spPr>
          <a:xfrm>
            <a:off x="911424" y="2276872"/>
            <a:ext cx="693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!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wget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https://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bit.ly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/fruits_300 -O fruits_300.npy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BBEFB-88A6-1737-07C1-7FDB39D31FB4}"/>
              </a:ext>
            </a:extLst>
          </p:cNvPr>
          <p:cNvSpPr txBox="1"/>
          <p:nvPr/>
        </p:nvSpPr>
        <p:spPr>
          <a:xfrm>
            <a:off x="1352625" y="3611632"/>
            <a:ext cx="55611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fruits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np.load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'fruits_300.npy'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fruits_2d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fruits.reshape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kumimoji="1" lang="ko-Kore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C1B6FDC-5E72-28DE-80E9-EBFDFA90A0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773" y="2276872"/>
            <a:ext cx="4080453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37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C9AF3-27B0-1BA3-5A94-9909467D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37FC7-4630-6047-5A43-BBE6D8FDD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추출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주성분의 개수를 지정하여 과일 사진에 적용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주성분의 배열 크기 확인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16152-D21C-3F00-7A15-69EBEC9C96C7}"/>
              </a:ext>
            </a:extLst>
          </p:cNvPr>
          <p:cNvSpPr txBox="1"/>
          <p:nvPr/>
        </p:nvSpPr>
        <p:spPr>
          <a:xfrm>
            <a:off x="1058372" y="2230605"/>
            <a:ext cx="528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sklearn.decomposition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PCA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pca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PCA(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n_components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n-US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pca.fit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(fruits_2d)</a:t>
            </a:r>
          </a:p>
          <a:p>
            <a:endParaRPr kumimoji="1" lang="ko-Kore-KR" altLang="en-US" dirty="0"/>
          </a:p>
        </p:txBody>
      </p:sp>
      <p:cxnSp>
        <p:nvCxnSpPr>
          <p:cNvPr id="5" name="연결선: 꺾임 3">
            <a:extLst>
              <a:ext uri="{FF2B5EF4-FFF2-40B4-BE49-F238E27FC236}">
                <a16:creationId xmlns:a16="http://schemas.microsoft.com/office/drawing/2014/main" id="{C15EE653-5EB7-8B81-136F-567ADCF24C5C}"/>
              </a:ext>
            </a:extLst>
          </p:cNvPr>
          <p:cNvCxnSpPr>
            <a:cxnSpLocks/>
          </p:cNvCxnSpPr>
          <p:nvPr/>
        </p:nvCxnSpPr>
        <p:spPr>
          <a:xfrm flipV="1">
            <a:off x="4871864" y="2230605"/>
            <a:ext cx="2880320" cy="478314"/>
          </a:xfrm>
          <a:prstGeom prst="bentConnector3">
            <a:avLst>
              <a:gd name="adj1" fmla="val 55772"/>
            </a:avLst>
          </a:prstGeom>
          <a:ln w="2540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18">
            <a:extLst>
              <a:ext uri="{FF2B5EF4-FFF2-40B4-BE49-F238E27FC236}">
                <a16:creationId xmlns:a16="http://schemas.microsoft.com/office/drawing/2014/main" id="{37E029F7-E176-7B11-D87E-2F88F347E847}"/>
              </a:ext>
            </a:extLst>
          </p:cNvPr>
          <p:cNvSpPr/>
          <p:nvPr/>
        </p:nvSpPr>
        <p:spPr>
          <a:xfrm>
            <a:off x="7824192" y="1991448"/>
            <a:ext cx="2016224" cy="478314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주성분의 개수를 지정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F441A-8057-F335-C22B-09D125C9FACF}"/>
              </a:ext>
            </a:extLst>
          </p:cNvPr>
          <p:cNvSpPr txBox="1"/>
          <p:nvPr/>
        </p:nvSpPr>
        <p:spPr>
          <a:xfrm>
            <a:off x="1055440" y="3607275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pca.components_.shape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F820CEB-CA45-FD6E-92EF-5DF984964FB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4099368"/>
            <a:ext cx="1206500" cy="228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0677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C9AF3-27B0-1BA3-5A94-9909467D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37FC7-4630-6047-5A43-BBE6D8FDD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 추출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그림으로 출력하기 위한 함수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16152-D21C-3F00-7A15-69EBEC9C96C7}"/>
              </a:ext>
            </a:extLst>
          </p:cNvPr>
          <p:cNvSpPr txBox="1"/>
          <p:nvPr/>
        </p:nvSpPr>
        <p:spPr>
          <a:xfrm>
            <a:off x="1058372" y="2230605"/>
            <a:ext cx="1121332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matplotlib.pyplot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</a:t>
            </a:r>
            <a:endParaRPr lang="en" altLang="ko-Kore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" altLang="ko-Kore-KR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draw_fruits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ratio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 = </a:t>
            </a:r>
            <a:r>
              <a:rPr lang="en" altLang="ko-Kore-KR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rows = </a:t>
            </a:r>
            <a:r>
              <a:rPr lang="en" altLang="ko-Kore-KR" b="0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np.ceil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(n/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 </a:t>
            </a:r>
          </a:p>
          <a:p>
            <a:endParaRPr lang="en" altLang="ko-Kore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cols = n </a:t>
            </a:r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rows &lt;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fig,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plt.subplots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(rows, cols,</a:t>
            </a:r>
          </a:p>
          <a:p>
            <a:r>
              <a:rPr lang="ko-KR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    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figsize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(cols*ratio, rows*ratio), squeeze = </a:t>
            </a:r>
            <a:r>
              <a:rPr lang="en" altLang="ko-Kore-KR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ko-KR" alt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(rows):</a:t>
            </a:r>
          </a:p>
          <a:p>
            <a:r>
              <a:rPr lang="ko-KR" alt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j </a:t>
            </a:r>
            <a:r>
              <a:rPr lang="en" altLang="ko-Kore-KR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(cols):</a:t>
            </a:r>
          </a:p>
          <a:p>
            <a:r>
              <a:rPr lang="ko-KR" alt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+ j &lt; n:</a:t>
            </a: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   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j].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imshow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+ j],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cmap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gray_r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＇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j].axis(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'off＇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cxnSp>
        <p:nvCxnSpPr>
          <p:cNvPr id="5" name="연결선: 꺾임 3">
            <a:extLst>
              <a:ext uri="{FF2B5EF4-FFF2-40B4-BE49-F238E27FC236}">
                <a16:creationId xmlns:a16="http://schemas.microsoft.com/office/drawing/2014/main" id="{C15EE653-5EB7-8B81-136F-567ADCF24C5C}"/>
              </a:ext>
            </a:extLst>
          </p:cNvPr>
          <p:cNvCxnSpPr>
            <a:cxnSpLocks/>
          </p:cNvCxnSpPr>
          <p:nvPr/>
        </p:nvCxnSpPr>
        <p:spPr>
          <a:xfrm flipV="1">
            <a:off x="5159896" y="2951882"/>
            <a:ext cx="1080120" cy="261094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18">
            <a:extLst>
              <a:ext uri="{FF2B5EF4-FFF2-40B4-BE49-F238E27FC236}">
                <a16:creationId xmlns:a16="http://schemas.microsoft.com/office/drawing/2014/main" id="{37E029F7-E176-7B11-D87E-2F88F347E847}"/>
              </a:ext>
            </a:extLst>
          </p:cNvPr>
          <p:cNvSpPr/>
          <p:nvPr/>
        </p:nvSpPr>
        <p:spPr>
          <a:xfrm>
            <a:off x="6240016" y="2794577"/>
            <a:ext cx="5832648" cy="314610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한줄에</a:t>
            </a:r>
            <a:r>
              <a:rPr lang="ko-KR" altLang="en-US" sz="14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4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개씩 이미지를 그림 샘플의 개수를 </a:t>
            </a:r>
            <a:r>
              <a:rPr lang="en-US" altLang="ko-KR" sz="14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</a:t>
            </a:r>
            <a:r>
              <a:rPr lang="ko-KR" altLang="en-US" sz="14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나누어 전체 행 개수를 계산</a:t>
            </a:r>
            <a:endParaRPr lang="en-US" altLang="ko-KR" sz="1400" dirty="0">
              <a:solidFill>
                <a:sysClr val="windowText" lastClr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연결선: 꺾임 3">
            <a:extLst>
              <a:ext uri="{FF2B5EF4-FFF2-40B4-BE49-F238E27FC236}">
                <a16:creationId xmlns:a16="http://schemas.microsoft.com/office/drawing/2014/main" id="{C0BF9DBE-1206-209F-2172-8498188E2BE0}"/>
              </a:ext>
            </a:extLst>
          </p:cNvPr>
          <p:cNvCxnSpPr>
            <a:cxnSpLocks/>
          </p:cNvCxnSpPr>
          <p:nvPr/>
        </p:nvCxnSpPr>
        <p:spPr>
          <a:xfrm flipV="1">
            <a:off x="5555940" y="3542612"/>
            <a:ext cx="1080120" cy="261094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8">
            <a:extLst>
              <a:ext uri="{FF2B5EF4-FFF2-40B4-BE49-F238E27FC236}">
                <a16:creationId xmlns:a16="http://schemas.microsoft.com/office/drawing/2014/main" id="{ADEC7C53-0993-5019-D6ED-E014CD1CC6FB}"/>
              </a:ext>
            </a:extLst>
          </p:cNvPr>
          <p:cNvSpPr/>
          <p:nvPr/>
        </p:nvSpPr>
        <p:spPr>
          <a:xfrm>
            <a:off x="6682999" y="3385307"/>
            <a:ext cx="4312096" cy="314610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행이 </a:t>
            </a:r>
            <a:r>
              <a:rPr lang="en-US" altLang="ko-KR" sz="14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4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개이면 열의 개수는 샘플 개수</a:t>
            </a:r>
            <a:r>
              <a:rPr lang="en-US" altLang="ko-KR" sz="14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 </a:t>
            </a:r>
            <a:r>
              <a:rPr lang="en-US" altLang="ko-KR" sz="14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4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</a:t>
            </a:r>
            <a:endParaRPr lang="en-US" altLang="ko-KR" sz="1400" dirty="0">
              <a:solidFill>
                <a:sysClr val="windowText" lastClr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사각형: 둥근 모서리 18">
            <a:extLst>
              <a:ext uri="{FF2B5EF4-FFF2-40B4-BE49-F238E27FC236}">
                <a16:creationId xmlns:a16="http://schemas.microsoft.com/office/drawing/2014/main" id="{59A5A8B0-3DCF-DBB9-C80D-80E0E1E6E135}"/>
              </a:ext>
            </a:extLst>
          </p:cNvPr>
          <p:cNvSpPr/>
          <p:nvPr/>
        </p:nvSpPr>
        <p:spPr>
          <a:xfrm>
            <a:off x="6456040" y="1438871"/>
            <a:ext cx="1343860" cy="314610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 : </a:t>
            </a:r>
            <a:r>
              <a:rPr lang="ko-KR" altLang="en-US" sz="14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샘플의 개수</a:t>
            </a:r>
            <a:endParaRPr lang="en-US" altLang="ko-KR" sz="1400" dirty="0">
              <a:solidFill>
                <a:sysClr val="windowText" lastClr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836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C9AF3-27B0-1BA3-5A94-9909467D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37FC7-4630-6047-5A43-BBE6D8FDD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 추출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주성분을 그림으로 출력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특징을 잘 표현 한 순서대로 나타낸 것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50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특징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lvl="2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특징을 잘 표현 한 주성분이 선명하게 보임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60000" lvl="1" indent="0">
              <a:buNone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16152-D21C-3F00-7A15-69EBEC9C96C7}"/>
              </a:ext>
            </a:extLst>
          </p:cNvPr>
          <p:cNvSpPr txBox="1"/>
          <p:nvPr/>
        </p:nvSpPr>
        <p:spPr>
          <a:xfrm>
            <a:off x="1343472" y="3068960"/>
            <a:ext cx="680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draw_fruits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pca.components_.reshape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pic>
        <p:nvPicPr>
          <p:cNvPr id="7" name="그림 6" descr="다른이(가) 표시된 사진&#10;&#10;자동 생성된 설명">
            <a:extLst>
              <a:ext uri="{FF2B5EF4-FFF2-40B4-BE49-F238E27FC236}">
                <a16:creationId xmlns:a16="http://schemas.microsoft.com/office/drawing/2014/main" id="{89505867-20F3-45B5-4E2C-5005D96638F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69" y="3555731"/>
            <a:ext cx="6526731" cy="317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90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C9AF3-27B0-1BA3-5A94-9909467D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37FC7-4630-6047-5A43-BBE6D8FDD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 적용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원본 이미지의 배열 확인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60000" lvl="1" indent="0">
              <a:buNone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60000" lvl="1" indent="0">
              <a:buNone/>
            </a:pPr>
            <a:endParaRPr kumimoji="1" lang="en-US" altLang="ko-KR" sz="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주성분을 적용한 이미지의 배열 확인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차원이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10,000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50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차원으로 축소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16152-D21C-3F00-7A15-69EBEC9C96C7}"/>
              </a:ext>
            </a:extLst>
          </p:cNvPr>
          <p:cNvSpPr txBox="1"/>
          <p:nvPr/>
        </p:nvSpPr>
        <p:spPr>
          <a:xfrm>
            <a:off x="983432" y="2230605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(fruits_2d.shape)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F441A-8057-F335-C22B-09D125C9FACF}"/>
              </a:ext>
            </a:extLst>
          </p:cNvPr>
          <p:cNvSpPr txBox="1"/>
          <p:nvPr/>
        </p:nvSpPr>
        <p:spPr>
          <a:xfrm>
            <a:off x="983432" y="3323883"/>
            <a:ext cx="5285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fruits_pca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pca.transform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(fruits_2d)</a:t>
            </a:r>
          </a:p>
          <a:p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fruits_pca.shape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951606-47AA-DBDA-A9BA-8D742DEBDE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611636"/>
            <a:ext cx="13208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9E0634-E0B5-DDB3-DFDD-4DA404A473D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4005064"/>
            <a:ext cx="965200" cy="203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217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C9AF3-27B0-1BA3-5A94-9909467D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37FC7-4630-6047-5A43-BBE6D8FDD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분석의 데이터 손실 확인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성능 확인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lvl="1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원본 데이터로 재구성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복원된 사진을 이미지로 출력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16152-D21C-3F00-7A15-69EBEC9C96C7}"/>
              </a:ext>
            </a:extLst>
          </p:cNvPr>
          <p:cNvSpPr txBox="1"/>
          <p:nvPr/>
        </p:nvSpPr>
        <p:spPr>
          <a:xfrm>
            <a:off x="983432" y="2234143"/>
            <a:ext cx="7077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fruits_inverse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pca.inverse_transform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fruits_pca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fruits_inverse.shape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F441A-8057-F335-C22B-09D125C9FACF}"/>
              </a:ext>
            </a:extLst>
          </p:cNvPr>
          <p:cNvSpPr txBox="1"/>
          <p:nvPr/>
        </p:nvSpPr>
        <p:spPr>
          <a:xfrm>
            <a:off x="983432" y="3608150"/>
            <a:ext cx="8042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fruits_reconstruct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fruits_inverse.reshape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start </a:t>
            </a:r>
            <a:r>
              <a:rPr lang="en" altLang="ko-Kore-KR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[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]: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draw_fruits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fruits_reconstruct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[start:start+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'\n'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433AB6-3B6A-2CB9-4418-01985037543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04" y="2921146"/>
            <a:ext cx="12954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선이(가) 표시된 사진&#10;&#10;자동 생성된 설명">
            <a:extLst>
              <a:ext uri="{FF2B5EF4-FFF2-40B4-BE49-F238E27FC236}">
                <a16:creationId xmlns:a16="http://schemas.microsoft.com/office/drawing/2014/main" id="{0A6AFC7D-FA60-332F-B1DE-164266B159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04" y="4863175"/>
            <a:ext cx="1866344" cy="18197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20B026-74EC-DB0D-0318-472DF3A772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536" y="4860067"/>
            <a:ext cx="1866344" cy="1823095"/>
          </a:xfrm>
          <a:prstGeom prst="rect">
            <a:avLst/>
          </a:prstGeom>
        </p:spPr>
      </p:pic>
      <p:pic>
        <p:nvPicPr>
          <p:cNvPr id="16" name="그림 15" descr="텍스트, 창살이(가) 표시된 사진&#10;&#10;자동 생성된 설명">
            <a:extLst>
              <a:ext uri="{FF2B5EF4-FFF2-40B4-BE49-F238E27FC236}">
                <a16:creationId xmlns:a16="http://schemas.microsoft.com/office/drawing/2014/main" id="{68287D56-C27A-DB3E-0CD4-2A5BD0761AA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768" y="4859927"/>
            <a:ext cx="1866343" cy="182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40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C9AF3-27B0-1BA3-5A94-9909467D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37FC7-4630-6047-5A43-BBE6D8FDD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분석의 데이터 손실 확인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성능 확인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lvl="1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복원된 사진을 이미지로 출력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일부 흐리고 번진 부분이 있지만 거의 모든 과일이 잘 복원 되었음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 descr="선이(가) 표시된 사진&#10;&#10;자동 생성된 설명">
            <a:extLst>
              <a:ext uri="{FF2B5EF4-FFF2-40B4-BE49-F238E27FC236}">
                <a16:creationId xmlns:a16="http://schemas.microsoft.com/office/drawing/2014/main" id="{0A6AFC7D-FA60-332F-B1DE-164266B15975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2770660"/>
            <a:ext cx="3240000" cy="32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20B026-74EC-DB0D-0318-472DF3A77296}"/>
              </a:ext>
            </a:extLst>
          </p:cNvPr>
          <p:cNvPicPr>
            <a:picLocks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38" y="2770660"/>
            <a:ext cx="3240000" cy="3240000"/>
          </a:xfrm>
          <a:prstGeom prst="rect">
            <a:avLst/>
          </a:prstGeom>
        </p:spPr>
      </p:pic>
      <p:pic>
        <p:nvPicPr>
          <p:cNvPr id="16" name="그림 15" descr="텍스트, 창살이(가) 표시된 사진&#10;&#10;자동 생성된 설명">
            <a:extLst>
              <a:ext uri="{FF2B5EF4-FFF2-40B4-BE49-F238E27FC236}">
                <a16:creationId xmlns:a16="http://schemas.microsoft.com/office/drawing/2014/main" id="{68287D56-C27A-DB3E-0CD4-2A5BD0761AA6}"/>
              </a:ext>
            </a:extLst>
          </p:cNvPr>
          <p:cNvPicPr>
            <a:picLocks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020" y="2770660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85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C9AF3-27B0-1BA3-5A94-9909467D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37FC7-4630-6047-5A43-BBE6D8FDD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분석의 데이터 손실 확인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성능 확인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lvl="1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설명된 분산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Explained Variance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lvl="2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주성분이 원본 데이터의 분산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얼마나 잘 표현하는지 수치로 기록한 비율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PCA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kumimoji="1" lang="en-US" altLang="ko-KR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explained_variance_ratio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_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저장되어 있음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92%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넘는 분산을 유지하고 있음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25CF0-A141-4CC3-3F0F-47A9C6D8B4E3}"/>
              </a:ext>
            </a:extLst>
          </p:cNvPr>
          <p:cNvSpPr txBox="1"/>
          <p:nvPr/>
        </p:nvSpPr>
        <p:spPr>
          <a:xfrm>
            <a:off x="1343472" y="3131676"/>
            <a:ext cx="625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</a:t>
            </a:r>
            <a:r>
              <a:rPr lang="en" altLang="ko-Kore-KR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sum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pca.explained_variance_ratio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94FFBB-63D0-0E6B-438A-5B904E14E8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3616657"/>
            <a:ext cx="1917700" cy="190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1630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C9AF3-27B0-1BA3-5A94-9909467D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37FC7-4630-6047-5A43-BBE6D8FDD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분석의 데이터 손실 확인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성능 확인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lvl="1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설명된 분산을 그래프로 출력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설명된 분산을 그려 적절한 주성분의 개수를 찾음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B794E5-8A40-A04A-4B14-D666791F034A}"/>
              </a:ext>
            </a:extLst>
          </p:cNvPr>
          <p:cNvSpPr txBox="1"/>
          <p:nvPr/>
        </p:nvSpPr>
        <p:spPr>
          <a:xfrm>
            <a:off x="1415480" y="2750246"/>
            <a:ext cx="5561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plt.plot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pca.explained_variance_ratio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DEBD7E-2C5B-3065-7DDE-A81E322800A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3429000"/>
            <a:ext cx="4711700" cy="3124200"/>
          </a:xfrm>
          <a:prstGeom prst="rect">
            <a:avLst/>
          </a:prstGeom>
        </p:spPr>
      </p:pic>
      <p:sp>
        <p:nvSpPr>
          <p:cNvPr id="5" name="사각형: 둥근 모서리 18">
            <a:extLst>
              <a:ext uri="{FF2B5EF4-FFF2-40B4-BE49-F238E27FC236}">
                <a16:creationId xmlns:a16="http://schemas.microsoft.com/office/drawing/2014/main" id="{4D0D35CF-680B-1F5F-922C-8EE2ECDAF909}"/>
              </a:ext>
            </a:extLst>
          </p:cNvPr>
          <p:cNvSpPr/>
          <p:nvPr/>
        </p:nvSpPr>
        <p:spPr>
          <a:xfrm>
            <a:off x="3143672" y="5114370"/>
            <a:ext cx="4992830" cy="467274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누적을 하였을 경우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9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~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10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개의 주성분이 데이터의 대부분의 특징을 표현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12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kumimoji="1" lang="en-US" altLang="ko-KR" sz="12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2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주성분을 </a:t>
            </a:r>
            <a:r>
              <a:rPr kumimoji="1" lang="en-US" altLang="ko-KR" sz="12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kumimoji="1" lang="ko-KR" altLang="en-US" sz="1200" dirty="0" err="1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</a:t>
            </a:r>
            <a:r>
              <a:rPr kumimoji="1" lang="ko-KR" altLang="en-US" sz="12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잡아도 데이터의 대부분의 특징을 표현 할 수 있음</a:t>
            </a:r>
            <a:r>
              <a:rPr kumimoji="1" lang="en-US" altLang="ko-KR" sz="12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1929A2-3709-BDBC-540E-B62771C9EDDB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651329" y="5348007"/>
            <a:ext cx="492343" cy="547068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994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272EA21-FD8A-C5D5-3C11-FB54284AA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48680"/>
            <a:ext cx="5866757" cy="619268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C86D925-1A4B-8439-0A3A-39A1450A3F1D}"/>
              </a:ext>
            </a:extLst>
          </p:cNvPr>
          <p:cNvGrpSpPr/>
          <p:nvPr/>
        </p:nvGrpSpPr>
        <p:grpSpPr>
          <a:xfrm>
            <a:off x="6096000" y="1417445"/>
            <a:ext cx="3661637" cy="3523723"/>
            <a:chOff x="726675" y="915053"/>
            <a:chExt cx="3661637" cy="352372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C0182A0-C965-3D7B-85A8-7C428F8B3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6123" y="1129980"/>
              <a:ext cx="2902740" cy="324607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80AC2AE-9BF7-4673-8EBF-23724B86AB56}"/>
                </a:ext>
              </a:extLst>
            </p:cNvPr>
            <p:cNvSpPr/>
            <p:nvPr/>
          </p:nvSpPr>
          <p:spPr>
            <a:xfrm>
              <a:off x="2652765" y="915053"/>
              <a:ext cx="1477171" cy="903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9AB0D7E-0492-D160-ABD2-B30454D5E8B0}"/>
                </a:ext>
              </a:extLst>
            </p:cNvPr>
            <p:cNvSpPr/>
            <p:nvPr/>
          </p:nvSpPr>
          <p:spPr>
            <a:xfrm>
              <a:off x="726675" y="4224871"/>
              <a:ext cx="811456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A452491-4C61-33BE-E211-75BE7663FD42}"/>
                </a:ext>
              </a:extLst>
            </p:cNvPr>
            <p:cNvSpPr/>
            <p:nvPr/>
          </p:nvSpPr>
          <p:spPr>
            <a:xfrm>
              <a:off x="3917010" y="4194726"/>
              <a:ext cx="471302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9845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C9AF3-27B0-1BA3-5A94-9909467D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37FC7-4630-6047-5A43-BBE6D8FDD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지도학습을 활용하여 데이터 비교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로지스틱 회귀 모델을 사용하여 원본 데이터와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PCA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축소된 데이터를 비교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타깃 설정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레이블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사과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파인애플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바나나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개씩 타깃 데이터를 설정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lvl="1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CD4A74-0719-80F0-BE39-1178DE26667C}"/>
              </a:ext>
            </a:extLst>
          </p:cNvPr>
          <p:cNvSpPr txBox="1"/>
          <p:nvPr/>
        </p:nvSpPr>
        <p:spPr>
          <a:xfrm>
            <a:off x="983432" y="2276872"/>
            <a:ext cx="7215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sklearn.linear_model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LogisticRegression</a:t>
            </a:r>
            <a:endParaRPr lang="en" altLang="ko-Kore-KR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b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lr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LogisticRegression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06AC2-2498-639F-B025-F6524F6BCE09}"/>
              </a:ext>
            </a:extLst>
          </p:cNvPr>
          <p:cNvSpPr txBox="1"/>
          <p:nvPr/>
        </p:nvSpPr>
        <p:spPr>
          <a:xfrm>
            <a:off x="989429" y="3722684"/>
            <a:ext cx="7410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target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*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+ [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*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+ [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*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5" name="사각형: 둥근 모서리 18">
            <a:extLst>
              <a:ext uri="{FF2B5EF4-FFF2-40B4-BE49-F238E27FC236}">
                <a16:creationId xmlns:a16="http://schemas.microsoft.com/office/drawing/2014/main" id="{5BB0D477-A93D-4A24-BD62-76C7727BA016}"/>
              </a:ext>
            </a:extLst>
          </p:cNvPr>
          <p:cNvSpPr/>
          <p:nvPr/>
        </p:nvSpPr>
        <p:spPr>
          <a:xfrm>
            <a:off x="6352074" y="2684198"/>
            <a:ext cx="5760640" cy="488835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데이터가 특정 카테고리에 속할지를 </a:t>
            </a:r>
            <a:r>
              <a:rPr kumimoji="1" lang="en-US" altLang="ko-KR" sz="12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kumimoji="1" lang="ko-KR" altLang="en-US" sz="12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kumimoji="1" lang="en-US" altLang="ko-KR" sz="12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2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연속적인 확률로 예측하는 회귀 알고리즘</a:t>
            </a:r>
            <a:endParaRPr kumimoji="1" lang="en-US" altLang="ko-KR" sz="1200" dirty="0">
              <a:solidFill>
                <a:sysClr val="windowText" lastClr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확률에 기반하여 특정 데이터가 어떤 카테고리에 속할지를 결정</a:t>
            </a:r>
            <a:endParaRPr kumimoji="1" lang="en-US" altLang="ko-KR" sz="1200" dirty="0">
              <a:solidFill>
                <a:sysClr val="windowText" lastClr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0A24445-C271-7C8C-90FD-01B2830462C9}"/>
              </a:ext>
            </a:extLst>
          </p:cNvPr>
          <p:cNvCxnSpPr>
            <a:cxnSpLocks/>
          </p:cNvCxnSpPr>
          <p:nvPr/>
        </p:nvCxnSpPr>
        <p:spPr>
          <a:xfrm>
            <a:off x="5735960" y="2567353"/>
            <a:ext cx="616114" cy="31520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003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C9AF3-27B0-1BA3-5A94-9909467D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37FC7-4630-6047-5A43-BBE6D8FDD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 PCA )</a:t>
            </a:r>
          </a:p>
          <a:p>
            <a:pPr lvl="1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주성분을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개로 하여 교차검증 실행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en-US" altLang="ko-Kore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en-US" altLang="ko-Kore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en-US" altLang="ko-Kore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en-US" altLang="ko-Kore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kumimoji="1" lang="en-US" altLang="ko-Kore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특성만 사용하였지만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99%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정확도가 나왔음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FB2F4-53FD-7989-1B40-150D0E4CB2FE}"/>
              </a:ext>
            </a:extLst>
          </p:cNvPr>
          <p:cNvSpPr txBox="1"/>
          <p:nvPr/>
        </p:nvSpPr>
        <p:spPr>
          <a:xfrm>
            <a:off x="983432" y="2204864"/>
            <a:ext cx="5285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fruits_pca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pca.transform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(fruits_2d)</a:t>
            </a:r>
          </a:p>
          <a:p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fruits_pca.shape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6DF001-4A94-3B9B-5ED6-C50D4CB597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912368"/>
            <a:ext cx="876300" cy="228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1EA266-CE6D-C434-8361-B636B0AB007B}"/>
              </a:ext>
            </a:extLst>
          </p:cNvPr>
          <p:cNvSpPr txBox="1"/>
          <p:nvPr/>
        </p:nvSpPr>
        <p:spPr>
          <a:xfrm>
            <a:off x="983432" y="3187157"/>
            <a:ext cx="86581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scores = </a:t>
            </a:r>
            <a:r>
              <a:rPr lang="en" altLang="ko-Kore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cross_validate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lr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fruits_pca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target)</a:t>
            </a:r>
          </a:p>
          <a:p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정확도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 {0:.3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f}'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np.mean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(scores[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test_score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])))</a:t>
            </a:r>
          </a:p>
          <a:p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수행시간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 {0:.3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f}'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np.mean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(scores[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fit_time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])))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9C915F8-2620-ACE9-30F8-3DC19B0596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4156676"/>
            <a:ext cx="15748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사각형: 둥근 모서리 18">
            <a:extLst>
              <a:ext uri="{FF2B5EF4-FFF2-40B4-BE49-F238E27FC236}">
                <a16:creationId xmlns:a16="http://schemas.microsoft.com/office/drawing/2014/main" id="{5A58BAB8-DFD8-DCD0-1545-B5A2B7959516}"/>
              </a:ext>
            </a:extLst>
          </p:cNvPr>
          <p:cNvSpPr/>
          <p:nvPr/>
        </p:nvSpPr>
        <p:spPr>
          <a:xfrm>
            <a:off x="5880553" y="2761897"/>
            <a:ext cx="4126236" cy="300942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err="1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cross_validate</a:t>
            </a:r>
            <a:r>
              <a:rPr kumimoji="1" lang="en-US" altLang="ko-KR" sz="12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12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평가하려는 모델</a:t>
            </a:r>
            <a:r>
              <a:rPr kumimoji="1" lang="en-US" altLang="ko-KR" sz="12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2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훈련 데이터</a:t>
            </a:r>
            <a:r>
              <a:rPr kumimoji="1" lang="en-US" altLang="ko-KR" sz="12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2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타깃 레이블 </a:t>
            </a:r>
            <a:r>
              <a:rPr kumimoji="1" lang="en-US" altLang="ko-KR" sz="12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8D00158-EB5A-FB67-CA9B-05ACF30CD6EF}"/>
              </a:ext>
            </a:extLst>
          </p:cNvPr>
          <p:cNvCxnSpPr>
            <a:cxnSpLocks/>
          </p:cNvCxnSpPr>
          <p:nvPr/>
        </p:nvCxnSpPr>
        <p:spPr>
          <a:xfrm flipV="1">
            <a:off x="4223792" y="2897384"/>
            <a:ext cx="1634404" cy="300941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437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C9AF3-27B0-1BA3-5A94-9909467D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37FC7-4630-6047-5A43-BBE6D8FDD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452" y="1276356"/>
            <a:ext cx="11512800" cy="5969068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지도학습을 활용하여 데이터 비교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차원을 축소한 데이터가 원본 데이터 보다 정확도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수행시간 성능이 우수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로지스틱 회귀 모델 교차 검증 수행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원본 데이터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20000" lvl="2" indent="0">
              <a:buNone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PCA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 데이터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60000" lvl="1" indent="0">
              <a:buNone/>
            </a:pP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4F6A3-CC77-CFFE-775E-21BC5BFA4ACD}"/>
              </a:ext>
            </a:extLst>
          </p:cNvPr>
          <p:cNvSpPr txBox="1"/>
          <p:nvPr/>
        </p:nvSpPr>
        <p:spPr>
          <a:xfrm>
            <a:off x="1343472" y="3094259"/>
            <a:ext cx="87849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sklearn.model_selection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cross_validate</a:t>
            </a:r>
            <a:b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scores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cross_validate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lr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fruits_2d, target)</a:t>
            </a:r>
          </a:p>
          <a:p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정확도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 {0:.3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f}'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np.mean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(scores[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test_score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])))</a:t>
            </a:r>
          </a:p>
          <a:p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수행시간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 {0:.3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f}'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np.mean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(scores[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fit_time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BBFEF-F180-C43F-D3CC-3AFFD0F225D4}"/>
              </a:ext>
            </a:extLst>
          </p:cNvPr>
          <p:cNvSpPr txBox="1"/>
          <p:nvPr/>
        </p:nvSpPr>
        <p:spPr>
          <a:xfrm>
            <a:off x="1343472" y="5121494"/>
            <a:ext cx="86581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scores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cross_validate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lr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fruits_pca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target)</a:t>
            </a:r>
          </a:p>
          <a:p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정확도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 {0:.3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f}'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np.mean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(scores[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test_score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])))</a:t>
            </a:r>
          </a:p>
          <a:p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수행시간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 {0:.3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f}'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np.mean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(scores[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fit_time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])))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029607-917C-8E3A-4459-DBB2B72736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78" y="4378338"/>
            <a:ext cx="15875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8FC248-30E1-E929-B414-F323E965B04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78" y="6042744"/>
            <a:ext cx="1562100" cy="482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0378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C9AF3-27B0-1BA3-5A94-9909467D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37FC7-4630-6047-5A43-BBE6D8FDD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 PCA )</a:t>
            </a:r>
          </a:p>
          <a:p>
            <a:pPr lvl="1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설명된 분산의 비율을 이용한 주성분 개수 찾기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en-US" altLang="ko-KR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n_components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설명된 분산의 비율을 입력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PCA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지정된 비율에 도달할 때까지 자동으로 주성분을 찾음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~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사이의 비율을 실수로 입력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20000" lvl="2" indent="0">
              <a:buNone/>
            </a:pPr>
            <a:endParaRPr kumimoji="1" lang="en-US" altLang="ko-KR" sz="18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찾은 주성분의 개수 확인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 lvl="2"/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특성만으로 원본 데이터에 있는 분산의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50%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표현 가능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20000" lvl="2" indent="0">
              <a:buNone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20000" lvl="2" indent="0">
              <a:buNone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CCB93-A6A3-7555-BD1B-F6633876683D}"/>
              </a:ext>
            </a:extLst>
          </p:cNvPr>
          <p:cNvSpPr txBox="1"/>
          <p:nvPr/>
        </p:nvSpPr>
        <p:spPr>
          <a:xfrm>
            <a:off x="1343472" y="3421827"/>
            <a:ext cx="3906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pca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PCA(</a:t>
            </a:r>
            <a:r>
              <a:rPr lang="en" altLang="ko-Kore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n_components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pca.fit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(fruits_2d)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9C967-97E6-C20A-DFFE-78B7BF69554E}"/>
              </a:ext>
            </a:extLst>
          </p:cNvPr>
          <p:cNvSpPr txBox="1"/>
          <p:nvPr/>
        </p:nvSpPr>
        <p:spPr>
          <a:xfrm>
            <a:off x="1378600" y="4792737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pca.n_components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7E8900-2E12-27A1-AA22-191BFE6FACC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732" y="5203924"/>
            <a:ext cx="2159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사각형: 둥근 모서리 18">
            <a:extLst>
              <a:ext uri="{FF2B5EF4-FFF2-40B4-BE49-F238E27FC236}">
                <a16:creationId xmlns:a16="http://schemas.microsoft.com/office/drawing/2014/main" id="{DF184A7F-9D5A-7EE4-F542-C63DB92D0E60}"/>
              </a:ext>
            </a:extLst>
          </p:cNvPr>
          <p:cNvSpPr/>
          <p:nvPr/>
        </p:nvSpPr>
        <p:spPr>
          <a:xfrm>
            <a:off x="5015880" y="3897830"/>
            <a:ext cx="2952328" cy="467274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I.</a:t>
            </a:r>
            <a:r>
              <a:rPr kumimoji="1" lang="ko-KR" altLang="en-US" sz="12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주성분의 개수</a:t>
            </a:r>
            <a:endParaRPr kumimoji="1" lang="en-US" altLang="ko-KR" sz="1200" dirty="0">
              <a:solidFill>
                <a:sysClr val="windowText" lastClr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II. </a:t>
            </a:r>
            <a:r>
              <a:rPr kumimoji="1" lang="ko-KR" altLang="en-US" sz="1200" dirty="0">
                <a:solidFill>
                  <a:sysClr val="windowText" lastClr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주성분이 원본 데이터를 표현하는 비율</a:t>
            </a:r>
            <a:endParaRPr kumimoji="1" lang="en-US" altLang="ko-KR" sz="1200" dirty="0">
              <a:solidFill>
                <a:sysClr val="windowText" lastClr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5C58C56-D45C-ECCA-8F6A-DB164D3EC36A}"/>
              </a:ext>
            </a:extLst>
          </p:cNvPr>
          <p:cNvCxnSpPr>
            <a:cxnSpLocks/>
          </p:cNvCxnSpPr>
          <p:nvPr/>
        </p:nvCxnSpPr>
        <p:spPr>
          <a:xfrm>
            <a:off x="4511824" y="3717032"/>
            <a:ext cx="504056" cy="42124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600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C9AF3-27B0-1BA3-5A94-9909467D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37FC7-4630-6047-5A43-BBE6D8FDD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분석을 적용한 데이터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다뤄보기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차원 축소된 데이터를 사용하여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K-Means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알고리즘 적용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군집의 개수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n_cluster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지정하여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K-Means 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적용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군집에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110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99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91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샘플로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나눠짐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20000" lvl="2" indent="0">
              <a:buNone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9DE9F2-2299-9FB5-25BC-1021789F854C}"/>
              </a:ext>
            </a:extLst>
          </p:cNvPr>
          <p:cNvSpPr txBox="1"/>
          <p:nvPr/>
        </p:nvSpPr>
        <p:spPr>
          <a:xfrm>
            <a:off x="1343472" y="2690336"/>
            <a:ext cx="68018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sklearn.cluster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KMeans</a:t>
            </a:r>
            <a:endParaRPr lang="en" altLang="ko-Kore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km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KMeans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n_clusters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random_state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42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km.fit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fruits_pca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np.unique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km.labels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_,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return_counts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" altLang="ko-Kore-KR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9B4604-43B9-FE65-3224-ADAC21FB1ED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4163183"/>
            <a:ext cx="58928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3812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C9AF3-27B0-1BA3-5A94-9909467D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37FC7-4630-6047-5A43-BBE6D8FDD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분석을 적용한 데이터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다뤄보기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군집된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그림으로 출력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60000" lvl="1" indent="0">
              <a:buNone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20000" lvl="2" indent="0">
              <a:buNone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64D4B2-4BAD-CAF1-F9E1-E542A9CFBE0B}"/>
              </a:ext>
            </a:extLst>
          </p:cNvPr>
          <p:cNvSpPr txBox="1"/>
          <p:nvPr/>
        </p:nvSpPr>
        <p:spPr>
          <a:xfrm>
            <a:off x="983432" y="2276872"/>
            <a:ext cx="61632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label </a:t>
            </a:r>
            <a:r>
              <a:rPr lang="en" altLang="ko-Kore-KR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draw_fruits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(fruits[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km.labels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 == label])</a:t>
            </a:r>
          </a:p>
          <a:p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"\n"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630406-6924-BD99-899D-1608FB4E05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3200389"/>
            <a:ext cx="3208686" cy="3429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F100EB-1A3A-E8F0-93EE-47EDE05C82B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509" y="3179752"/>
            <a:ext cx="3558981" cy="34468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A8670F-F0C7-DE95-67B0-A04B08E075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47" y="3176772"/>
            <a:ext cx="3732648" cy="347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2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C9AF3-27B0-1BA3-5A94-9909467D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37FC7-4630-6047-5A43-BBE6D8FDD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분석을 적용한 데이터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다뤄보기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군집된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산점도로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출력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60000" lvl="1" indent="0">
              <a:buNone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20000" lvl="2" indent="0">
              <a:buNone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64D4B2-4BAD-CAF1-F9E1-E542A9CFBE0B}"/>
              </a:ext>
            </a:extLst>
          </p:cNvPr>
          <p:cNvSpPr txBox="1"/>
          <p:nvPr/>
        </p:nvSpPr>
        <p:spPr>
          <a:xfrm>
            <a:off x="983432" y="2276872"/>
            <a:ext cx="6480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label </a:t>
            </a:r>
            <a:r>
              <a:rPr lang="en" altLang="ko-Kore-KR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fruits_pca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km.labels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 == label]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plt.scatter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(data[:,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 data[:,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plt.legend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'apple'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'banana'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'pineapple'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8CBEE-43BF-0AA6-E12B-BD97C444428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198450"/>
            <a:ext cx="48260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28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343452" y="1276356"/>
            <a:ext cx="11512800" cy="5465012"/>
          </a:xfrm>
        </p:spPr>
        <p:txBody>
          <a:bodyPr>
            <a:normAutofit/>
          </a:bodyPr>
          <a:lstStyle/>
          <a:p>
            <a:r>
              <a:rPr lang="ko-KR" altLang="en-US" dirty="0"/>
              <a:t>키워드</a:t>
            </a:r>
            <a:endParaRPr lang="en-US" altLang="ko-KR" dirty="0"/>
          </a:p>
          <a:p>
            <a:pPr lvl="1"/>
            <a:r>
              <a:rPr lang="ko-KR" altLang="en-US" dirty="0"/>
              <a:t>차원 축소</a:t>
            </a:r>
            <a:endParaRPr lang="en-US" altLang="ko-KR" dirty="0"/>
          </a:p>
          <a:p>
            <a:pPr lvl="2"/>
            <a:r>
              <a:rPr lang="ko-KR" altLang="en-US" dirty="0"/>
              <a:t>원본 데이터의 특성을 적은 수의 새로운 특성으로 변환하는 비지도 학습의 한 종류</a:t>
            </a:r>
            <a:endParaRPr lang="en-US" altLang="ko-KR" dirty="0"/>
          </a:p>
          <a:p>
            <a:pPr lvl="2"/>
            <a:r>
              <a:rPr lang="ko-KR" altLang="en-US" dirty="0"/>
              <a:t>저장 공간을 줄이고 시각화하기 쉬움</a:t>
            </a:r>
            <a:endParaRPr lang="en-US" altLang="ko-KR" dirty="0"/>
          </a:p>
          <a:p>
            <a:pPr lvl="2"/>
            <a:r>
              <a:rPr lang="ko-KR" altLang="en-US" dirty="0"/>
              <a:t>다른 알고리즘의 성능을 높일 수도 있음</a:t>
            </a:r>
            <a:endParaRPr lang="en-US" altLang="ko-KR" dirty="0"/>
          </a:p>
          <a:p>
            <a:pPr lvl="1"/>
            <a:r>
              <a:rPr lang="ko-KR" altLang="en-US" dirty="0"/>
              <a:t>주성분 분석</a:t>
            </a:r>
            <a:endParaRPr lang="en-US" altLang="ko-KR" dirty="0"/>
          </a:p>
          <a:p>
            <a:pPr lvl="2"/>
            <a:r>
              <a:rPr lang="ko-KR" altLang="en-US" dirty="0"/>
              <a:t>차원 축소 </a:t>
            </a:r>
            <a:r>
              <a:rPr lang="ko-KR" altLang="en-US" dirty="0" err="1"/>
              <a:t>알고리즘중</a:t>
            </a:r>
            <a:r>
              <a:rPr lang="ko-KR" altLang="en-US" dirty="0"/>
              <a:t> 하나로 데이터에서 </a:t>
            </a:r>
            <a:r>
              <a:rPr lang="ko-KR" altLang="en-US" u="sng" dirty="0"/>
              <a:t>가장 분산이 큰 방향</a:t>
            </a:r>
            <a:r>
              <a:rPr lang="ko-KR" altLang="en-US" dirty="0"/>
              <a:t>을 찾는 방법</a:t>
            </a:r>
            <a:endParaRPr lang="en-US" altLang="ko-KR" dirty="0"/>
          </a:p>
          <a:p>
            <a:pPr lvl="2"/>
            <a:r>
              <a:rPr lang="ko-KR" altLang="en-US" dirty="0"/>
              <a:t>원본 데이터를 </a:t>
            </a:r>
            <a:r>
              <a:rPr lang="ko-KR" altLang="en-US" dirty="0">
                <a:highlight>
                  <a:srgbClr val="FFFF00"/>
                </a:highlight>
              </a:rPr>
              <a:t>주성분</a:t>
            </a:r>
            <a:r>
              <a:rPr lang="ko-KR" altLang="en-US" dirty="0"/>
              <a:t>에 투영하여 새로운 특성을 만듦</a:t>
            </a:r>
            <a:endParaRPr lang="en-US" altLang="ko-KR" dirty="0"/>
          </a:p>
          <a:p>
            <a:pPr lvl="1"/>
            <a:r>
              <a:rPr lang="ko-KR" altLang="en-US" dirty="0"/>
              <a:t>설명된 분산</a:t>
            </a:r>
            <a:endParaRPr lang="en-US" altLang="ko-KR" dirty="0"/>
          </a:p>
          <a:p>
            <a:pPr lvl="2"/>
            <a:r>
              <a:rPr lang="ko-KR" altLang="en-US" dirty="0"/>
              <a:t>주성분 분석에서 주성분이 얼마나 원본 데이터의 분산을 잘 나타내는지 비율</a:t>
            </a:r>
            <a:endParaRPr lang="en-US" altLang="ko-KR" dirty="0"/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1533F1DF-A7EE-75D2-647D-2E7FBFA01685}"/>
              </a:ext>
            </a:extLst>
          </p:cNvPr>
          <p:cNvCxnSpPr>
            <a:cxnSpLocks/>
          </p:cNvCxnSpPr>
          <p:nvPr/>
        </p:nvCxnSpPr>
        <p:spPr>
          <a:xfrm flipV="1">
            <a:off x="2927648" y="4293096"/>
            <a:ext cx="2160240" cy="21602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964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4DE8071-00D8-2961-EFFD-B241EBB11FC7}"/>
              </a:ext>
            </a:extLst>
          </p:cNvPr>
          <p:cNvSpPr txBox="1">
            <a:spLocks/>
          </p:cNvSpPr>
          <p:nvPr/>
        </p:nvSpPr>
        <p:spPr>
          <a:xfrm>
            <a:off x="-526" y="2790"/>
            <a:ext cx="5735960" cy="545890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-7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개체 틀 2">
                <a:extLst>
                  <a:ext uri="{FF2B5EF4-FFF2-40B4-BE49-F238E27FC236}">
                    <a16:creationId xmlns:a16="http://schemas.microsoft.com/office/drawing/2014/main" id="{254A6786-E6B1-4CCD-8EF9-8B7828C4872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39600" y="1196752"/>
                <a:ext cx="11512800" cy="5544616"/>
              </a:xfrm>
            </p:spPr>
            <p:txBody>
              <a:bodyPr/>
              <a:lstStyle/>
              <a:p>
                <a:r>
                  <a:rPr kumimoji="1"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주성분 분석 </a:t>
                </a:r>
                <a:r>
                  <a:rPr kumimoji="1" lang="en-US" altLang="ko-KR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( PCA ; Principal Component Analysis )</a:t>
                </a:r>
              </a:p>
              <a:p>
                <a:pPr lvl="1"/>
                <a:r>
                  <a:rPr kumimoji="1"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원본 데이터의 특징을 최대한 보존하면서 차원을 축소하는 기법</a:t>
                </a:r>
                <a:endParaRPr kumimoji="1"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lvl="1"/>
                <a:endParaRPr kumimoji="1"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lvl="1"/>
                <a:r>
                  <a:rPr kumimoji="1"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주성분을 찾는 방법</a:t>
                </a:r>
                <a:endParaRPr kumimoji="1"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lvl="2"/>
                <a:r>
                  <a:rPr kumimoji="1"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데이터 포인터와 선과의 거리</a:t>
                </a:r>
                <a:r>
                  <a:rPr kumimoji="1" lang="en-US" altLang="ko-KR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  <m:t>𝑏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  <m:t>𝑖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NanumBarunGothic" panose="020B0603020101020101" pitchFamily="34" charset="-127"/>
                      </a:rPr>
                      <m:t>)</m:t>
                    </m:r>
                  </m:oMath>
                </a14:m>
                <a:r>
                  <a:rPr kumimoji="1"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가 짧아야 함</a:t>
                </a:r>
                <a:r>
                  <a:rPr kumimoji="1" lang="en-US" altLang="ko-KR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.</a:t>
                </a:r>
                <a:r>
                  <a:rPr kumimoji="1"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 </a:t>
                </a:r>
                <a:r>
                  <a:rPr kumimoji="1" lang="en-US" altLang="ko-KR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(</a:t>
                </a:r>
                <a:r>
                  <a:rPr kumimoji="1"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 많은 데이터를 가지고 있다는 뜻 </a:t>
                </a:r>
                <a:r>
                  <a:rPr kumimoji="1" lang="en-US" altLang="ko-KR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)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ko-KR" altLang="en-US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rPr>
                      <m:t>데이터 포인터와 선과의 거리 </m:t>
                    </m:r>
                    <m:r>
                      <m:rPr>
                        <m:nor/>
                      </m:rPr>
                      <a:rPr kumimoji="1" lang="en-US" altLang="ko-KR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rPr>
                      <m:t>=</m:t>
                    </m:r>
                    <m:r>
                      <m:rPr>
                        <m:nor/>
                      </m:rPr>
                      <a:rPr kumimoji="1" lang="ko-KR" altLang="en-US" b="0" i="0" dirty="0" smtClean="0">
                        <a:latin typeface="NanumBarunGothic" panose="020B0603020101020101" pitchFamily="34" charset="-127"/>
                        <a:ea typeface="NanumBarunGothic" panose="020B0603020101020101" pitchFamily="34" charset="-127"/>
                      </a:rPr>
                      <m:t> </m:t>
                    </m:r>
                    <m:f>
                      <m:fPr>
                        <m:ctrlPr>
                          <a:rPr kumimoji="1" lang="en-US" altLang="ko-KR" b="0" i="1" dirty="0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</m:ctrlPr>
                      </m:fPr>
                      <m:num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  <m:t>1</m:t>
                        </m:r>
                      </m:num>
                      <m:den>
                        <m:r>
                          <a:rPr kumimoji="1" lang="ko-KR" altLang="en-US" b="0" i="1" dirty="0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  <m:t>투영된</m:t>
                        </m:r>
                        <m:r>
                          <a:rPr kumimoji="1" lang="ko-KR" altLang="en-US" b="0" i="1" dirty="0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  <m:t> </m:t>
                        </m:r>
                        <m:r>
                          <a:rPr kumimoji="1" lang="ko-KR" altLang="en-US" b="0" i="1" dirty="0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  <m:t>점에서</m:t>
                        </m:r>
                        <m:r>
                          <a:rPr kumimoji="1" lang="ko-KR" altLang="en-US" b="0" i="1" dirty="0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  <m:t> </m:t>
                        </m:r>
                        <m:r>
                          <a:rPr kumimoji="1" lang="ko-KR" altLang="en-US" b="0" i="1" dirty="0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  <m:t>원점사이의</m:t>
                        </m:r>
                        <m:r>
                          <a:rPr kumimoji="1" lang="ko-KR" altLang="en-US" b="0" i="1" dirty="0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  <m:t> </m:t>
                        </m:r>
                        <m:r>
                          <a:rPr kumimoji="1" lang="ko-KR" altLang="en-US" b="0" i="1" dirty="0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  <m:t>거리</m:t>
                        </m:r>
                      </m:den>
                    </m:f>
                  </m:oMath>
                </a14:m>
                <a:endParaRPr kumimoji="1" lang="en-US" altLang="ko-KR" b="0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lvl="2"/>
                <a:r>
                  <a:rPr kumimoji="1"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투영된 점에서 원점 간의 거리</a:t>
                </a:r>
                <a:r>
                  <a:rPr kumimoji="1" lang="en-US" altLang="ko-KR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  <m:t>𝑐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)</a:t>
                </a:r>
                <a:r>
                  <a:rPr kumimoji="1"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의 제곱의 합이 최대화인 선을 찾는다</a:t>
                </a:r>
                <a:r>
                  <a:rPr kumimoji="1" lang="en-US" altLang="ko-KR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.</a:t>
                </a:r>
              </a:p>
              <a:p>
                <a:pPr lvl="2"/>
                <a:endParaRPr kumimoji="1"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mc:Choice>
        <mc:Fallback xmlns="">
          <p:sp>
            <p:nvSpPr>
              <p:cNvPr id="5" name="텍스트 개체 틀 2">
                <a:extLst>
                  <a:ext uri="{FF2B5EF4-FFF2-40B4-BE49-F238E27FC236}">
                    <a16:creationId xmlns:a16="http://schemas.microsoft.com/office/drawing/2014/main" id="{254A6786-E6B1-4CCD-8EF9-8B7828C487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39600" y="1196752"/>
                <a:ext cx="11512800" cy="55446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01AB9A18-3BB3-8909-1424-CFCB55E1DA19}"/>
              </a:ext>
            </a:extLst>
          </p:cNvPr>
          <p:cNvCxnSpPr/>
          <p:nvPr/>
        </p:nvCxnSpPr>
        <p:spPr>
          <a:xfrm>
            <a:off x="8104874" y="3135062"/>
            <a:ext cx="360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9A3565C-2E25-5630-39B8-6E385687481A}"/>
              </a:ext>
            </a:extLst>
          </p:cNvPr>
          <p:cNvCxnSpPr>
            <a:cxnSpLocks/>
          </p:cNvCxnSpPr>
          <p:nvPr/>
        </p:nvCxnSpPr>
        <p:spPr>
          <a:xfrm flipV="1">
            <a:off x="9833066" y="1335062"/>
            <a:ext cx="0" cy="360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96BBCF0A-4746-8D0D-7445-DBD3AF2943A4}"/>
              </a:ext>
            </a:extLst>
          </p:cNvPr>
          <p:cNvSpPr/>
          <p:nvPr/>
        </p:nvSpPr>
        <p:spPr>
          <a:xfrm>
            <a:off x="8573066" y="1875062"/>
            <a:ext cx="2520000" cy="2520000"/>
          </a:xfrm>
          <a:prstGeom prst="ellipse">
            <a:avLst/>
          </a:prstGeom>
          <a:noFill/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AB14F9F-FE5A-D297-88B0-04BF5194BFA5}"/>
              </a:ext>
            </a:extLst>
          </p:cNvPr>
          <p:cNvCxnSpPr>
            <a:stCxn id="4" idx="3"/>
            <a:endCxn id="4" idx="7"/>
          </p:cNvCxnSpPr>
          <p:nvPr/>
        </p:nvCxnSpPr>
        <p:spPr>
          <a:xfrm flipV="1">
            <a:off x="8942111" y="2244107"/>
            <a:ext cx="1781910" cy="17819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5E45961C-1DDF-3469-C91D-0041F976A0C2}"/>
              </a:ext>
            </a:extLst>
          </p:cNvPr>
          <p:cNvCxnSpPr>
            <a:cxnSpLocks/>
          </p:cNvCxnSpPr>
          <p:nvPr/>
        </p:nvCxnSpPr>
        <p:spPr>
          <a:xfrm flipV="1">
            <a:off x="9833066" y="2847030"/>
            <a:ext cx="821151" cy="28803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54C12A8-3D99-0FE5-A646-F802E3FA622E}"/>
              </a:ext>
            </a:extLst>
          </p:cNvPr>
          <p:cNvCxnSpPr>
            <a:cxnSpLocks/>
          </p:cNvCxnSpPr>
          <p:nvPr/>
        </p:nvCxnSpPr>
        <p:spPr>
          <a:xfrm flipH="1" flipV="1">
            <a:off x="10386866" y="2586307"/>
            <a:ext cx="267351" cy="26072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426947F-845D-F53F-5AED-0A1B51377569}"/>
              </a:ext>
            </a:extLst>
          </p:cNvPr>
          <p:cNvCxnSpPr>
            <a:cxnSpLocks/>
          </p:cNvCxnSpPr>
          <p:nvPr/>
        </p:nvCxnSpPr>
        <p:spPr>
          <a:xfrm flipV="1">
            <a:off x="8977013" y="3153234"/>
            <a:ext cx="821151" cy="28803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04C3B502-5603-07B3-C0F9-B96F3ED4D240}"/>
              </a:ext>
            </a:extLst>
          </p:cNvPr>
          <p:cNvCxnSpPr>
            <a:cxnSpLocks/>
          </p:cNvCxnSpPr>
          <p:nvPr/>
        </p:nvCxnSpPr>
        <p:spPr>
          <a:xfrm flipH="1" flipV="1">
            <a:off x="8980976" y="3441266"/>
            <a:ext cx="267351" cy="26072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EA9456-1FE9-9EA2-59C4-A3679F25CDCE}"/>
                  </a:ext>
                </a:extLst>
              </p:cNvPr>
              <p:cNvSpPr txBox="1"/>
              <p:nvPr/>
            </p:nvSpPr>
            <p:spPr>
              <a:xfrm>
                <a:off x="10242018" y="2908441"/>
                <a:ext cx="3425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EA9456-1FE9-9EA2-59C4-A3679F25C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018" y="2908441"/>
                <a:ext cx="342530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5C88315-28C6-31DF-3E0E-ACB3B9B5FFA3}"/>
                  </a:ext>
                </a:extLst>
              </p:cNvPr>
              <p:cNvSpPr txBox="1"/>
              <p:nvPr/>
            </p:nvSpPr>
            <p:spPr>
              <a:xfrm>
                <a:off x="10622493" y="2755944"/>
                <a:ext cx="3425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5C88315-28C6-31DF-3E0E-ACB3B9B5F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2493" y="2755944"/>
                <a:ext cx="342530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A16F3-3002-811B-839F-BC95ADD6E679}"/>
                  </a:ext>
                </a:extLst>
              </p:cNvPr>
              <p:cNvSpPr txBox="1"/>
              <p:nvPr/>
            </p:nvSpPr>
            <p:spPr>
              <a:xfrm>
                <a:off x="10437378" y="2526292"/>
                <a:ext cx="3489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A16F3-3002-811B-839F-BC95ADD6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7378" y="2526292"/>
                <a:ext cx="348942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25689D-68A3-8CDB-D125-7D71D1BD232A}"/>
                  </a:ext>
                </a:extLst>
              </p:cNvPr>
              <p:cNvSpPr txBox="1"/>
              <p:nvPr/>
            </p:nvSpPr>
            <p:spPr>
              <a:xfrm>
                <a:off x="9893264" y="2581208"/>
                <a:ext cx="33451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25689D-68A3-8CDB-D125-7D71D1BD2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3264" y="2581208"/>
                <a:ext cx="334515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BA583F-4BD1-C3AE-4BAB-578E06BDE090}"/>
                  </a:ext>
                </a:extLst>
              </p:cNvPr>
              <p:cNvSpPr txBox="1"/>
              <p:nvPr/>
            </p:nvSpPr>
            <p:spPr>
              <a:xfrm>
                <a:off x="9081585" y="3072221"/>
                <a:ext cx="4643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1−1</m:t>
                          </m:r>
                        </m:sub>
                      </m:sSub>
                    </m:oMath>
                  </m:oMathPara>
                </a14:m>
                <a:endParaRPr kumimoji="1" lang="ko-Kore-KR" altLang="en-US" sz="1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BA583F-4BD1-C3AE-4BAB-578E06BDE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585" y="3072221"/>
                <a:ext cx="464358" cy="2462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651C75-2FA0-F251-B440-7FA4161AC3FD}"/>
                  </a:ext>
                </a:extLst>
              </p:cNvPr>
              <p:cNvSpPr txBox="1"/>
              <p:nvPr/>
            </p:nvSpPr>
            <p:spPr>
              <a:xfrm>
                <a:off x="9416893" y="3385420"/>
                <a:ext cx="4563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1−1</m:t>
                          </m:r>
                        </m:sub>
                      </m:sSub>
                    </m:oMath>
                  </m:oMathPara>
                </a14:m>
                <a:endParaRPr kumimoji="1" lang="ko-Kore-KR" altLang="en-US" sz="1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651C75-2FA0-F251-B440-7FA4161AC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893" y="3385420"/>
                <a:ext cx="456343" cy="2462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852674-092D-009C-2178-A468C890E55B}"/>
                  </a:ext>
                </a:extLst>
              </p:cNvPr>
              <p:cNvSpPr txBox="1"/>
              <p:nvPr/>
            </p:nvSpPr>
            <p:spPr>
              <a:xfrm>
                <a:off x="8796945" y="3508530"/>
                <a:ext cx="47077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1−1</m:t>
                          </m:r>
                        </m:sub>
                      </m:sSub>
                    </m:oMath>
                  </m:oMathPara>
                </a14:m>
                <a:endParaRPr kumimoji="1" lang="ko-Kore-KR" altLang="en-US" sz="1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852674-092D-009C-2178-A468C890E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945" y="3508530"/>
                <a:ext cx="470770" cy="2462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B5CB68-6697-D720-932F-D5D05CF62A09}"/>
                  </a:ext>
                </a:extLst>
              </p:cNvPr>
              <p:cNvSpPr txBox="1"/>
              <p:nvPr/>
            </p:nvSpPr>
            <p:spPr>
              <a:xfrm>
                <a:off x="8621228" y="3252514"/>
                <a:ext cx="4515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1−1</m:t>
                          </m:r>
                        </m:sub>
                      </m:sSub>
                    </m:oMath>
                  </m:oMathPara>
                </a14:m>
                <a:endParaRPr kumimoji="1" lang="ko-Kore-KR" altLang="en-US" sz="1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B5CB68-6697-D720-932F-D5D05CF62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228" y="3252514"/>
                <a:ext cx="451598" cy="2462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56C4D2-43F8-C5E2-D820-2DA90E636EDC}"/>
                  </a:ext>
                </a:extLst>
              </p:cNvPr>
              <p:cNvSpPr txBox="1"/>
              <p:nvPr/>
            </p:nvSpPr>
            <p:spPr>
              <a:xfrm>
                <a:off x="11484345" y="3211013"/>
                <a:ext cx="34810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56C4D2-43F8-C5E2-D820-2DA90E636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345" y="3211013"/>
                <a:ext cx="348109" cy="2462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89220C-0921-1306-C30B-4BE1AC4BC937}"/>
                  </a:ext>
                </a:extLst>
              </p:cNvPr>
              <p:cNvSpPr txBox="1"/>
              <p:nvPr/>
            </p:nvSpPr>
            <p:spPr>
              <a:xfrm>
                <a:off x="9450925" y="1205880"/>
                <a:ext cx="34810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89220C-0921-1306-C30B-4BE1AC4BC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925" y="1205880"/>
                <a:ext cx="348109" cy="24622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6786BA75-CF74-700E-4D83-BD3069B4F428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866750" y="2296762"/>
            <a:ext cx="356307" cy="24029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A7B10F-44C1-547B-BEDB-45A6CDBF70E1}"/>
                  </a:ext>
                </a:extLst>
              </p:cNvPr>
              <p:cNvSpPr txBox="1"/>
              <p:nvPr/>
            </p:nvSpPr>
            <p:spPr>
              <a:xfrm>
                <a:off x="10686102" y="2018471"/>
                <a:ext cx="3292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A7B10F-44C1-547B-BEDB-45A6CDBF7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6102" y="2018471"/>
                <a:ext cx="329256" cy="2462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BF6CAEBE-8A9B-2C29-CBDE-8A7C8FF89D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421003" y="1776416"/>
            <a:ext cx="266519" cy="33018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66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4DE8071-00D8-2961-EFFD-B241EBB11FC7}"/>
              </a:ext>
            </a:extLst>
          </p:cNvPr>
          <p:cNvSpPr txBox="1">
            <a:spLocks/>
          </p:cNvSpPr>
          <p:nvPr/>
        </p:nvSpPr>
        <p:spPr>
          <a:xfrm>
            <a:off x="-526" y="2790"/>
            <a:ext cx="5735960" cy="545890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-7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F188A4-0DC9-2768-E3EB-0B7BC937429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714" y="1556792"/>
            <a:ext cx="4701040" cy="392407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436D83-E6E7-A613-70CB-B09880DDE10B}"/>
              </a:ext>
            </a:extLst>
          </p:cNvPr>
          <p:cNvCxnSpPr/>
          <p:nvPr/>
        </p:nvCxnSpPr>
        <p:spPr>
          <a:xfrm>
            <a:off x="1055440" y="3717032"/>
            <a:ext cx="360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7FD5F5D-92B1-7515-9AF5-B5549E7B4F0C}"/>
              </a:ext>
            </a:extLst>
          </p:cNvPr>
          <p:cNvCxnSpPr>
            <a:cxnSpLocks/>
          </p:cNvCxnSpPr>
          <p:nvPr/>
        </p:nvCxnSpPr>
        <p:spPr>
          <a:xfrm flipV="1">
            <a:off x="2783632" y="1917032"/>
            <a:ext cx="0" cy="360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8BC12E19-C4FE-772A-DD3D-81893F825AC1}"/>
              </a:ext>
            </a:extLst>
          </p:cNvPr>
          <p:cNvSpPr/>
          <p:nvPr/>
        </p:nvSpPr>
        <p:spPr>
          <a:xfrm>
            <a:off x="1523632" y="2457032"/>
            <a:ext cx="2520000" cy="2520000"/>
          </a:xfrm>
          <a:prstGeom prst="ellipse">
            <a:avLst/>
          </a:prstGeom>
          <a:noFill/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994E531-8730-2144-4DEF-159FE871DEF6}"/>
              </a:ext>
            </a:extLst>
          </p:cNvPr>
          <p:cNvCxnSpPr>
            <a:stCxn id="11" idx="3"/>
            <a:endCxn id="11" idx="7"/>
          </p:cNvCxnSpPr>
          <p:nvPr/>
        </p:nvCxnSpPr>
        <p:spPr>
          <a:xfrm flipV="1">
            <a:off x="1892677" y="2826077"/>
            <a:ext cx="1781910" cy="17819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BBDDF10-7047-C89D-D6E7-3147908389E3}"/>
              </a:ext>
            </a:extLst>
          </p:cNvPr>
          <p:cNvCxnSpPr>
            <a:cxnSpLocks/>
          </p:cNvCxnSpPr>
          <p:nvPr/>
        </p:nvCxnSpPr>
        <p:spPr>
          <a:xfrm flipV="1">
            <a:off x="2783632" y="3429000"/>
            <a:ext cx="821151" cy="28803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7DCDAA35-15BF-017D-A412-D7EBEE657BD9}"/>
              </a:ext>
            </a:extLst>
          </p:cNvPr>
          <p:cNvCxnSpPr>
            <a:cxnSpLocks/>
          </p:cNvCxnSpPr>
          <p:nvPr/>
        </p:nvCxnSpPr>
        <p:spPr>
          <a:xfrm flipH="1" flipV="1">
            <a:off x="3337432" y="3168277"/>
            <a:ext cx="267351" cy="26072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7725C38-D3A7-E39F-AA9E-EF2535BD344D}"/>
              </a:ext>
            </a:extLst>
          </p:cNvPr>
          <p:cNvCxnSpPr>
            <a:cxnSpLocks/>
          </p:cNvCxnSpPr>
          <p:nvPr/>
        </p:nvCxnSpPr>
        <p:spPr>
          <a:xfrm flipV="1">
            <a:off x="1927579" y="3735204"/>
            <a:ext cx="821151" cy="28803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AF49420-DF4D-EBF3-0003-18C5BF152587}"/>
              </a:ext>
            </a:extLst>
          </p:cNvPr>
          <p:cNvCxnSpPr>
            <a:cxnSpLocks/>
          </p:cNvCxnSpPr>
          <p:nvPr/>
        </p:nvCxnSpPr>
        <p:spPr>
          <a:xfrm flipH="1" flipV="1">
            <a:off x="1931542" y="4023236"/>
            <a:ext cx="267351" cy="26072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092F23-4E38-C585-856E-8CAE04373C75}"/>
                  </a:ext>
                </a:extLst>
              </p:cNvPr>
              <p:cNvSpPr txBox="1"/>
              <p:nvPr/>
            </p:nvSpPr>
            <p:spPr>
              <a:xfrm>
                <a:off x="3192584" y="3490411"/>
                <a:ext cx="3425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092F23-4E38-C585-856E-8CAE04373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584" y="3490411"/>
                <a:ext cx="342530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A3697E-FB92-C614-3421-07FB8609C0C9}"/>
                  </a:ext>
                </a:extLst>
              </p:cNvPr>
              <p:cNvSpPr txBox="1"/>
              <p:nvPr/>
            </p:nvSpPr>
            <p:spPr>
              <a:xfrm>
                <a:off x="3573059" y="3337914"/>
                <a:ext cx="3425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A3697E-FB92-C614-3421-07FB8609C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059" y="3337914"/>
                <a:ext cx="342530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28E2EB-735E-9AF6-724E-832DA0240943}"/>
                  </a:ext>
                </a:extLst>
              </p:cNvPr>
              <p:cNvSpPr txBox="1"/>
              <p:nvPr/>
            </p:nvSpPr>
            <p:spPr>
              <a:xfrm>
                <a:off x="3387944" y="3108262"/>
                <a:ext cx="3489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28E2EB-735E-9AF6-724E-832DA0240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944" y="3108262"/>
                <a:ext cx="348942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FEFF6E-3D1D-52C6-D2CE-C6A65B6083C0}"/>
                  </a:ext>
                </a:extLst>
              </p:cNvPr>
              <p:cNvSpPr txBox="1"/>
              <p:nvPr/>
            </p:nvSpPr>
            <p:spPr>
              <a:xfrm>
                <a:off x="2843830" y="3163178"/>
                <a:ext cx="33451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0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FEFF6E-3D1D-52C6-D2CE-C6A65B60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30" y="3163178"/>
                <a:ext cx="334515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E95361-3B8D-F738-C837-790C0EAFF472}"/>
                  </a:ext>
                </a:extLst>
              </p:cNvPr>
              <p:cNvSpPr txBox="1"/>
              <p:nvPr/>
            </p:nvSpPr>
            <p:spPr>
              <a:xfrm>
                <a:off x="2032151" y="3654191"/>
                <a:ext cx="4643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1−1</m:t>
                          </m:r>
                        </m:sub>
                      </m:sSub>
                    </m:oMath>
                  </m:oMathPara>
                </a14:m>
                <a:endParaRPr kumimoji="1" lang="ko-Kore-KR" altLang="en-US" sz="10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E95361-3B8D-F738-C837-790C0EAFF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151" y="3654191"/>
                <a:ext cx="464358" cy="2462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6A3EE6E-0CA0-8B4B-0E03-5CEDF9571D7E}"/>
                  </a:ext>
                </a:extLst>
              </p:cNvPr>
              <p:cNvSpPr txBox="1"/>
              <p:nvPr/>
            </p:nvSpPr>
            <p:spPr>
              <a:xfrm>
                <a:off x="2367459" y="3967390"/>
                <a:ext cx="4563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1−1</m:t>
                          </m:r>
                        </m:sub>
                      </m:sSub>
                    </m:oMath>
                  </m:oMathPara>
                </a14:m>
                <a:endParaRPr kumimoji="1" lang="ko-Kore-KR" altLang="en-US" sz="10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6A3EE6E-0CA0-8B4B-0E03-5CEDF9571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459" y="3967390"/>
                <a:ext cx="456343" cy="2462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7939C8A-454F-A440-CA4C-7FA879EE8376}"/>
                  </a:ext>
                </a:extLst>
              </p:cNvPr>
              <p:cNvSpPr txBox="1"/>
              <p:nvPr/>
            </p:nvSpPr>
            <p:spPr>
              <a:xfrm>
                <a:off x="1747511" y="4090500"/>
                <a:ext cx="47077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1−1</m:t>
                          </m:r>
                        </m:sub>
                      </m:sSub>
                    </m:oMath>
                  </m:oMathPara>
                </a14:m>
                <a:endParaRPr kumimoji="1" lang="ko-Kore-KR" altLang="en-US" sz="10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7939C8A-454F-A440-CA4C-7FA879EE8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511" y="4090500"/>
                <a:ext cx="470770" cy="2462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9C8A8BE-0FEC-D914-1B33-1C88495C6E68}"/>
                  </a:ext>
                </a:extLst>
              </p:cNvPr>
              <p:cNvSpPr txBox="1"/>
              <p:nvPr/>
            </p:nvSpPr>
            <p:spPr>
              <a:xfrm>
                <a:off x="1571794" y="3834484"/>
                <a:ext cx="4515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1−1</m:t>
                          </m:r>
                        </m:sub>
                      </m:sSub>
                    </m:oMath>
                  </m:oMathPara>
                </a14:m>
                <a:endParaRPr kumimoji="1" lang="ko-Kore-KR" altLang="en-US" sz="10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9C8A8BE-0FEC-D914-1B33-1C88495C6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794" y="3834484"/>
                <a:ext cx="451598" cy="2462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49ABFC-E2B1-D999-D8A8-B3E87D0FFBCF}"/>
                  </a:ext>
                </a:extLst>
              </p:cNvPr>
              <p:cNvSpPr txBox="1"/>
              <p:nvPr/>
            </p:nvSpPr>
            <p:spPr>
              <a:xfrm>
                <a:off x="4434911" y="3792983"/>
                <a:ext cx="34810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49ABFC-E2B1-D999-D8A8-B3E87D0FF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911" y="3792983"/>
                <a:ext cx="348109" cy="2462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FB3D8E-77F7-613C-9C4C-648CCF946172}"/>
                  </a:ext>
                </a:extLst>
              </p:cNvPr>
              <p:cNvSpPr txBox="1"/>
              <p:nvPr/>
            </p:nvSpPr>
            <p:spPr>
              <a:xfrm>
                <a:off x="2401491" y="1787850"/>
                <a:ext cx="34810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0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FB3D8E-77F7-613C-9C4C-648CCF946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491" y="1787850"/>
                <a:ext cx="348109" cy="24622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구부러진 연결선[U] 34">
            <a:extLst>
              <a:ext uri="{FF2B5EF4-FFF2-40B4-BE49-F238E27FC236}">
                <a16:creationId xmlns:a16="http://schemas.microsoft.com/office/drawing/2014/main" id="{846516B7-D9A8-44E9-6A70-425CAC040CD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17316" y="2878732"/>
            <a:ext cx="356307" cy="24029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87F62A9-FCA2-3770-36BA-90DECBE9CE43}"/>
                  </a:ext>
                </a:extLst>
              </p:cNvPr>
              <p:cNvSpPr txBox="1"/>
              <p:nvPr/>
            </p:nvSpPr>
            <p:spPr>
              <a:xfrm>
                <a:off x="3636668" y="2600441"/>
                <a:ext cx="3292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ko-KR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0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87F62A9-FCA2-3770-36BA-90DECBE9C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668" y="2600441"/>
                <a:ext cx="329256" cy="2462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012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C9AF3-27B0-1BA3-5A94-9909467D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37FC7-4630-6047-5A43-BBE6D8FDD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452" y="1276356"/>
            <a:ext cx="11512800" cy="5578854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sz="2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 </a:t>
            </a:r>
            <a:r>
              <a:rPr kumimoji="1" lang="en-US" altLang="ko-KR" sz="2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 PCA ; Principal Component Analysis )</a:t>
            </a:r>
          </a:p>
          <a:p>
            <a:pPr lvl="1"/>
            <a:r>
              <a:rPr kumimoji="1" lang="ko-KR" altLang="en-US" sz="19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시나리오</a:t>
            </a:r>
            <a:endParaRPr kumimoji="1" lang="en-US" altLang="ko-KR" sz="19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 PCA 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대한 전반적인 설명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전처리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 불러오기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배열 축소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추출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주성분의 개수 설정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주성분 배열 확인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주성분 배열을 이미지로 출력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적용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원본 데이터 확인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주성분을 적용한 배열 확인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주성분의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 손실 확인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성능확인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주성분을 적용한 배열을 원본 데이터 배열로 재구성 </a:t>
            </a:r>
            <a:r>
              <a:rPr kumimoji="1" lang="en-US" altLang="ko-Kore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이미지로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출력 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20000" lvl="2" indent="0">
              <a:buNone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                               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설명된 분산을 이용하여 수치 출력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설명된 분산을 그래프로 시각화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설명된 분산의 비율을 이용하여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PCA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 만들기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설명된 분산의 비율을 이용하여 주성분 개수를 지정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주성분 개수 확인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3" indent="0">
              <a:buNone/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                                   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주성분 적용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교차 검증 결과 확인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알고리즘을 통하여 성능 확인 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3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로지스틱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회귀모형를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통하여 데이터 성능 비교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4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타깃 설정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교차 검증을 이용하여 원본 데이터와 축소한 데이터 성능확인 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3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축소된 데이터에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K-Means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4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군집개수를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지정하여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K-Means 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학습 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군집 번호당 군집의 개수 확인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이미지를 통하여 확인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산점도를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통하여 확인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7302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C9AF3-27B0-1BA3-5A94-9909467D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37FC7-4630-6047-5A43-BBE6D8FDD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452" y="1276356"/>
            <a:ext cx="11512800" cy="5578854"/>
          </a:xfrm>
        </p:spPr>
        <p:txBody>
          <a:bodyPr>
            <a:normAutofit fontScale="92500"/>
          </a:bodyPr>
          <a:lstStyle/>
          <a:p>
            <a:r>
              <a:rPr kumimoji="1" lang="ko-KR" altLang="en-US" sz="2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 </a:t>
            </a:r>
            <a:r>
              <a:rPr kumimoji="1" lang="en-US" altLang="ko-KR" sz="2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 PCA ; Principal Component Analysis )</a:t>
            </a:r>
          </a:p>
          <a:p>
            <a:pPr lvl="1"/>
            <a:r>
              <a:rPr kumimoji="1" lang="ko-KR" altLang="en-US" sz="19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시나리오</a:t>
            </a:r>
            <a:endParaRPr kumimoji="1" lang="en-US" altLang="ko-KR" sz="19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 PCA 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대한 전반적인 설명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전처리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 불러오기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배열 축소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추출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주성분의 개수 설정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주성분 배열 확인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주성분 배열을 이미지로 출력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적용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원본 데이터 확인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주성분을 적용한 배열 확인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ko-Kore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</a:t>
            </a:r>
            <a:r>
              <a:rPr kumimoji="1"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 분석 성능 확인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주성분을 적용한 배열을 원본 데이터 배열로 재구성 </a:t>
            </a:r>
            <a:r>
              <a:rPr kumimoji="1" lang="en-US" altLang="ko-Kore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이미지로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출력 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20000" lvl="2" indent="0">
              <a:buNone/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설명된 분산을 이용하여 수치 출력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설명된 분산을 그래프로 시각화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알고리즘을 통하여 성능 확인 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3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로지스틱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회귀모형를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통하여 데이터 성능 비교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4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타깃 설정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교차 검증을 이용하여 원본 데이터와 축소한 데이터 성능확인 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3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설명된 분산의 비율을 이용하여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PCA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 만들기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설명된 분산의 비율을 이용하여 주성분 개수를 지정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주성분 개수 확인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주성분 적용 </a:t>
            </a: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교차 검증 결과 확인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3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축소된 데이터에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K-Means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4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군집개수를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지정하여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K-Means 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학습 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군집 번호당 군집의 개수 확인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이미지를 통하여 확인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산점도를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통하여 확인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kumimoji="1" lang="en-US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350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57F55A9-65C6-9B83-408F-C1BBEAE5B631}"/>
              </a:ext>
            </a:extLst>
          </p:cNvPr>
          <p:cNvCxnSpPr>
            <a:cxnSpLocks/>
          </p:cNvCxnSpPr>
          <p:nvPr/>
        </p:nvCxnSpPr>
        <p:spPr>
          <a:xfrm flipV="1">
            <a:off x="4367808" y="3138147"/>
            <a:ext cx="504056" cy="161432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3DDC9AF3-27B0-1BA3-5A94-9909467D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37FC7-4630-6047-5A43-BBE6D8FDD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9600" y="1196752"/>
            <a:ext cx="11512800" cy="5544616"/>
          </a:xfrm>
        </p:spPr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 PCA ; Principal Component Analysis )</a:t>
            </a:r>
          </a:p>
          <a:p>
            <a:pPr lvl="1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목적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정보를 최대한 보존하면서 고차원 공간을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저차원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공간으로 변환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 PCA ) 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방법 설명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데이터셋의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평균값을 원점으로 설정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원점과 데이터 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고유벡터와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고유값을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계산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3"/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선에서 데이터포인트까지의 거리를 측정하고 이 거리를 최소화 하는 선을 찾음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고유벡터가 가장 큰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분산이 가장 큰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주성분 벡터를 선정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3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많은 데이터를 가지고 있음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주성분과 수직인 벡터가 두번째 주성분 벡터이다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8" name="사각형: 둥근 모서리 18">
            <a:extLst>
              <a:ext uri="{FF2B5EF4-FFF2-40B4-BE49-F238E27FC236}">
                <a16:creationId xmlns:a16="http://schemas.microsoft.com/office/drawing/2014/main" id="{90096395-D0F1-8999-222D-B717C33E24CF}"/>
              </a:ext>
            </a:extLst>
          </p:cNvPr>
          <p:cNvSpPr/>
          <p:nvPr/>
        </p:nvSpPr>
        <p:spPr>
          <a:xfrm>
            <a:off x="10361296" y="2872046"/>
            <a:ext cx="1491104" cy="288032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PC1 :</a:t>
            </a:r>
            <a:r>
              <a:rPr lang="ko-KR" altLang="en-US" sz="1200" dirty="0">
                <a:solidFill>
                  <a:schemeClr val="tx1"/>
                </a:solidFill>
              </a:rPr>
              <a:t>첫 번째 주 성분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9F6D348-119A-8A0C-32AE-F4F9828FDF1B}"/>
              </a:ext>
            </a:extLst>
          </p:cNvPr>
          <p:cNvCxnSpPr>
            <a:cxnSpLocks/>
          </p:cNvCxnSpPr>
          <p:nvPr/>
        </p:nvCxnSpPr>
        <p:spPr>
          <a:xfrm flipV="1">
            <a:off x="5519936" y="1772816"/>
            <a:ext cx="1584176" cy="504056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8">
            <a:extLst>
              <a:ext uri="{FF2B5EF4-FFF2-40B4-BE49-F238E27FC236}">
                <a16:creationId xmlns:a16="http://schemas.microsoft.com/office/drawing/2014/main" id="{85EDA298-FC4D-1F05-3C5D-B375508934E0}"/>
              </a:ext>
            </a:extLst>
          </p:cNvPr>
          <p:cNvSpPr/>
          <p:nvPr/>
        </p:nvSpPr>
        <p:spPr>
          <a:xfrm>
            <a:off x="7104112" y="1628800"/>
            <a:ext cx="2304256" cy="288032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차원 </a:t>
            </a:r>
            <a:r>
              <a:rPr lang="en-US" altLang="ko-KR" sz="1200" dirty="0">
                <a:solidFill>
                  <a:schemeClr val="tx1"/>
                </a:solidFill>
              </a:rPr>
              <a:t>:</a:t>
            </a:r>
            <a:r>
              <a:rPr lang="ko-KR" altLang="en-US" sz="1200" dirty="0">
                <a:solidFill>
                  <a:schemeClr val="tx1"/>
                </a:solidFill>
              </a:rPr>
              <a:t> 이미지를 설명하는 픽셀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C1B34-89B4-810C-EA5A-A8A4453CC647}"/>
              </a:ext>
            </a:extLst>
          </p:cNvPr>
          <p:cNvSpPr txBox="1"/>
          <p:nvPr/>
        </p:nvSpPr>
        <p:spPr>
          <a:xfrm>
            <a:off x="3508744" y="3848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6" name="사각형: 둥근 모서리 18">
            <a:extLst>
              <a:ext uri="{FF2B5EF4-FFF2-40B4-BE49-F238E27FC236}">
                <a16:creationId xmlns:a16="http://schemas.microsoft.com/office/drawing/2014/main" id="{06904171-7A20-C8F4-5BEA-9719310CD815}"/>
              </a:ext>
            </a:extLst>
          </p:cNvPr>
          <p:cNvSpPr/>
          <p:nvPr/>
        </p:nvSpPr>
        <p:spPr>
          <a:xfrm>
            <a:off x="4871864" y="3011547"/>
            <a:ext cx="3015952" cy="288032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두 원소로 이루어진 벡터로 사용하기 위하여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425397-C572-329F-A111-4AE35C460F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2" t="3852" r="29588" b="4640"/>
          <a:stretch/>
        </p:blipFill>
        <p:spPr>
          <a:xfrm>
            <a:off x="8256240" y="3056162"/>
            <a:ext cx="2520280" cy="232431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6BBE8CA-6E09-E8D9-6958-02B65DF37E5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0554458" y="3160078"/>
            <a:ext cx="552390" cy="333267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824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C9AF3-27B0-1BA3-5A94-9909467D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37FC7-4630-6047-5A43-BBE6D8FDD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9600" y="1196752"/>
            <a:ext cx="11512800" cy="5544616"/>
          </a:xfrm>
        </p:spPr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 PCA ; Principal Component Analysis )</a:t>
            </a:r>
          </a:p>
          <a:p>
            <a:pPr lvl="1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데이터들의 평균값을 원점으로 이동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ko-KR" altLang="en-US" sz="1600" dirty="0">
                <a:solidFill>
                  <a:schemeClr val="tx1"/>
                </a:solidFill>
              </a:rPr>
              <a:t>두 원소로 이루어진 벡터로 사용하기 위하여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C1B34-89B4-810C-EA5A-A8A4453CC647}"/>
              </a:ext>
            </a:extLst>
          </p:cNvPr>
          <p:cNvSpPr txBox="1"/>
          <p:nvPr/>
        </p:nvSpPr>
        <p:spPr>
          <a:xfrm>
            <a:off x="3508744" y="3848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E67FFA-683E-CA04-7C7E-567A486105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" t="3836" r="16177" b="14554"/>
          <a:stretch/>
        </p:blipFill>
        <p:spPr>
          <a:xfrm>
            <a:off x="1511474" y="2863136"/>
            <a:ext cx="2686908" cy="2463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31416D-872E-F120-86CA-EB9B44C1EF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5" t="10437" r="12206" b="10367"/>
          <a:stretch/>
        </p:blipFill>
        <p:spPr>
          <a:xfrm>
            <a:off x="5386777" y="2903306"/>
            <a:ext cx="2869870" cy="2630023"/>
          </a:xfrm>
          <a:prstGeom prst="rect">
            <a:avLst/>
          </a:prstGeom>
        </p:spPr>
      </p:pic>
      <p:sp>
        <p:nvSpPr>
          <p:cNvPr id="15" name="사각형: 둥근 모서리 18">
            <a:extLst>
              <a:ext uri="{FF2B5EF4-FFF2-40B4-BE49-F238E27FC236}">
                <a16:creationId xmlns:a16="http://schemas.microsoft.com/office/drawing/2014/main" id="{E58B3FB9-3D5C-1D28-D0B9-57361B343A23}"/>
              </a:ext>
            </a:extLst>
          </p:cNvPr>
          <p:cNvSpPr/>
          <p:nvPr/>
        </p:nvSpPr>
        <p:spPr>
          <a:xfrm>
            <a:off x="3520393" y="3922524"/>
            <a:ext cx="1567495" cy="288032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전체 데이터의 평균값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5365B72-8CA9-C883-B577-CB144B0C950D}"/>
              </a:ext>
            </a:extLst>
          </p:cNvPr>
          <p:cNvCxnSpPr>
            <a:cxnSpLocks/>
          </p:cNvCxnSpPr>
          <p:nvPr/>
        </p:nvCxnSpPr>
        <p:spPr>
          <a:xfrm>
            <a:off x="2932680" y="3751369"/>
            <a:ext cx="576064" cy="282283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160CCC7-49DA-D656-D877-2C20985AFC86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087888" y="4066540"/>
            <a:ext cx="1584176" cy="151777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207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C9AF3-27B0-1BA3-5A94-9909467D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주성분 분석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F6337FC7-4630-6047-5A43-BBE6D8FDDA4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39600" y="1196752"/>
                <a:ext cx="11512800" cy="5544616"/>
              </a:xfrm>
            </p:spPr>
            <p:txBody>
              <a:bodyPr/>
              <a:lstStyle/>
              <a:p>
                <a:r>
                  <a:rPr kumimoji="1"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주성분 분석 </a:t>
                </a:r>
                <a:r>
                  <a:rPr kumimoji="1" lang="en-US" altLang="ko-KR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( PCA ; Principal Component Analysis 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  <m:t>𝑌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NanumBarunGothic" panose="020B0603020101020101" pitchFamily="34" charset="-127"/>
                      </a:rPr>
                      <m:t> </m:t>
                    </m:r>
                    <m:r>
                      <a:rPr kumimoji="1" lang="ko-KR" altLang="en-US" b="0" i="0" smtClean="0">
                        <a:latin typeface="Cambria Math" panose="02040503050406030204" pitchFamily="18" charset="0"/>
                        <a:ea typeface="NanumBarunGothic" panose="020B0603020101020101" pitchFamily="34" charset="-127"/>
                      </a:rPr>
                      <m:t>의</m:t>
                    </m:r>
                    <m:r>
                      <a:rPr kumimoji="1" lang="ko-KR" altLang="en-US" b="0" i="0" smtClean="0">
                        <a:latin typeface="Cambria Math" panose="02040503050406030204" pitchFamily="18" charset="0"/>
                        <a:ea typeface="NanumBarunGothic" panose="020B0603020101020101" pitchFamily="34" charset="-127"/>
                      </a:rPr>
                      <m:t> </m:t>
                    </m:r>
                  </m:oMath>
                </a14:m>
                <a:r>
                  <a:rPr kumimoji="1"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고유벡터와 </a:t>
                </a:r>
                <a:r>
                  <a:rPr kumimoji="1" lang="ko-KR" altLang="en-US" dirty="0" err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고유값을</a:t>
                </a:r>
                <a:r>
                  <a:rPr kumimoji="1"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 계산</a:t>
                </a:r>
                <a:endParaRPr kumimoji="1"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lvl="2"/>
                <a:r>
                  <a:rPr kumimoji="1"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고유 벡터 </a:t>
                </a:r>
                <a:r>
                  <a:rPr kumimoji="1" lang="en-US" altLang="ko-KR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:</a:t>
                </a:r>
                <a:r>
                  <a:rPr kumimoji="1"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 </a:t>
                </a:r>
                <a:r>
                  <a:rPr kumimoji="1" lang="ko-KR" altLang="en-US" dirty="0">
                    <a:solidFill>
                      <a:srgbClr val="FF0000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데이터 포인터들에 대한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  <m:t>𝑐</m:t>
                        </m:r>
                      </m:e>
                      <m:sub>
                        <m:r>
                          <a:rPr kumimoji="1" lang="en-US" altLang="ko-KR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의 제곱 합</a:t>
                </a:r>
                <a:r>
                  <a:rPr kumimoji="1" lang="en-US" altLang="ko-KR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NanumBarunGothic" panose="020B0603020101020101" pitchFamily="34" charset="-127"/>
                      </a:rPr>
                      <m:t>(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  <m:t>𝑆𝑆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NanumBarunGothic" panose="020B0603020101020101" pitchFamily="34" charset="-127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NanumBarunGothic" panose="020B0603020101020101" pitchFamily="34" charset="-127"/>
                              </a:rPr>
                            </m:ctrlPr>
                          </m:sSubSup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NanumBarunGothic" panose="020B0603020101020101" pitchFamily="34" charset="-127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NanumBarunGothic" panose="020B0603020101020101" pitchFamily="34" charset="-127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NanumBarunGothic" panose="020B0603020101020101" pitchFamily="34" charset="-127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NanumBarunGothic" panose="020B0603020101020101" pitchFamily="34" charset="-127"/>
                      </a:rPr>
                      <m:t> )</m:t>
                    </m:r>
                  </m:oMath>
                </a14:m>
                <a:endParaRPr kumimoji="1"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lvl="2"/>
                <a:r>
                  <a:rPr kumimoji="1"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고유 값 </a:t>
                </a:r>
                <a:r>
                  <a:rPr kumimoji="1" lang="en-US" altLang="ko-KR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:</a:t>
                </a:r>
                <a:r>
                  <a:rPr kumimoji="1"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 고유벡터의 제곱 루트 </a:t>
                </a:r>
                <a:r>
                  <a:rPr kumimoji="1" lang="en-US" altLang="ko-KR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(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NanumBarunGothic" panose="020B0603020101020101" pitchFamily="34" charset="-127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NanumBarunGothic" panose="020B0603020101020101" pitchFamily="34" charset="-127"/>
                              </a:rPr>
                              <m:t>𝑆𝑆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NanumBarunGothic" panose="020B0603020101020101" pitchFamily="34" charset="-127"/>
                              </a:rPr>
                              <m:t>𝑖</m:t>
                            </m:r>
                          </m:sub>
                        </m:sSub>
                      </m:e>
                    </m:rad>
                  </m:oMath>
                </a14:m>
                <a:r>
                  <a:rPr kumimoji="1"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  </a:t>
                </a:r>
                <a:r>
                  <a:rPr kumimoji="1" lang="en-US" altLang="ko-KR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)</a:t>
                </a:r>
              </a:p>
              <a:p>
                <a:pPr lvl="2"/>
                <a:r>
                  <a:rPr kumimoji="1"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주성분으로 바꾼 데이터는 차원이 줄어듦</a:t>
                </a:r>
                <a:r>
                  <a:rPr kumimoji="1" lang="en-US" altLang="ko-KR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NanumBarunGothic" panose="020B0603020101020101" pitchFamily="34" charset="-127"/>
                      </a:rPr>
                      <m:t>,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 -&gt;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  <m:t>𝑦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)</a:t>
                </a:r>
              </a:p>
              <a:p>
                <a:pPr lvl="1"/>
                <a:r>
                  <a:rPr kumimoji="1"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가장 고유 값이 큰 벡터가 </a:t>
                </a:r>
                <a:r>
                  <a:rPr kumimoji="1" lang="en-US" altLang="ko-KR" dirty="0">
                    <a:highlight>
                      <a:srgbClr val="FFFF00"/>
                    </a:highlight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PC1</a:t>
                </a:r>
              </a:p>
              <a:p>
                <a:pPr lvl="2"/>
                <a:r>
                  <a:rPr kumimoji="1"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즉</a:t>
                </a:r>
                <a:r>
                  <a:rPr kumimoji="1" lang="en-US" altLang="ko-KR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,</a:t>
                </a:r>
                <a:r>
                  <a:rPr kumimoji="1"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  <m:t>𝑆𝑆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BarunGothic" panose="020B0603020101020101" pitchFamily="34" charset="-127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NanumBarunGothic" panose="020B0603020101020101" pitchFamily="34" charset="-127"/>
                      </a:rPr>
                      <m:t> </m:t>
                    </m:r>
                  </m:oMath>
                </a14:m>
                <a:r>
                  <a:rPr kumimoji="1"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중 가장 긴 벡터가 </a:t>
                </a:r>
                <a:r>
                  <a:rPr kumimoji="1" lang="en-US" altLang="ko-KR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PC1</a:t>
                </a:r>
              </a:p>
              <a:p>
                <a:pPr lvl="1"/>
                <a:endParaRPr kumimoji="1"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F6337FC7-4630-6047-5A43-BBE6D8FDDA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39600" y="1196752"/>
                <a:ext cx="11512800" cy="55446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0CC1B34-89B4-810C-EA5A-A8A4453CC647}"/>
              </a:ext>
            </a:extLst>
          </p:cNvPr>
          <p:cNvSpPr txBox="1"/>
          <p:nvPr/>
        </p:nvSpPr>
        <p:spPr>
          <a:xfrm>
            <a:off x="3508744" y="3848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4" name="사각형: 둥근 모서리 18">
            <a:extLst>
              <a:ext uri="{FF2B5EF4-FFF2-40B4-BE49-F238E27FC236}">
                <a16:creationId xmlns:a16="http://schemas.microsoft.com/office/drawing/2014/main" id="{D6C9BC82-3F2F-D781-8B15-94F5E8A5238F}"/>
              </a:ext>
            </a:extLst>
          </p:cNvPr>
          <p:cNvSpPr/>
          <p:nvPr/>
        </p:nvSpPr>
        <p:spPr>
          <a:xfrm>
            <a:off x="3919080" y="4218318"/>
            <a:ext cx="1600855" cy="288032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첫 번째 주 성분 벡터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19A7CC6-359B-CA5F-8F42-752C1460F568}"/>
              </a:ext>
            </a:extLst>
          </p:cNvPr>
          <p:cNvCxnSpPr>
            <a:cxnSpLocks/>
          </p:cNvCxnSpPr>
          <p:nvPr/>
        </p:nvCxnSpPr>
        <p:spPr>
          <a:xfrm>
            <a:off x="3653914" y="3900911"/>
            <a:ext cx="537940" cy="295695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18">
            <a:extLst>
              <a:ext uri="{FF2B5EF4-FFF2-40B4-BE49-F238E27FC236}">
                <a16:creationId xmlns:a16="http://schemas.microsoft.com/office/drawing/2014/main" id="{65CD249D-9BDE-1DF7-BADA-D126478730A3}"/>
              </a:ext>
            </a:extLst>
          </p:cNvPr>
          <p:cNvSpPr/>
          <p:nvPr/>
        </p:nvSpPr>
        <p:spPr>
          <a:xfrm>
            <a:off x="4871864" y="1776428"/>
            <a:ext cx="3384376" cy="380774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데이터 포인터를 선에 투영한 점과 원점사이의 거리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6A6C18-0C0F-B780-2BA9-E81686A451F3}"/>
              </a:ext>
            </a:extLst>
          </p:cNvPr>
          <p:cNvCxnSpPr>
            <a:cxnSpLocks/>
          </p:cNvCxnSpPr>
          <p:nvPr/>
        </p:nvCxnSpPr>
        <p:spPr>
          <a:xfrm flipV="1">
            <a:off x="4191854" y="2024042"/>
            <a:ext cx="680010" cy="38077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9C70F60F-3741-FEE1-FFAD-F78064A4E9B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7" y="1737174"/>
            <a:ext cx="5347598" cy="446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28777</TotalTime>
  <Words>2417</Words>
  <Application>Microsoft Macintosh PowerPoint</Application>
  <PresentationFormat>와이드스크린</PresentationFormat>
  <Paragraphs>397</Paragraphs>
  <Slides>27</Slides>
  <Notes>27</Notes>
  <HiddenSlides>1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Cambria Math</vt:lpstr>
      <vt:lpstr>Stencil</vt:lpstr>
      <vt:lpstr>Wingdings</vt:lpstr>
      <vt:lpstr>NanumBarunGothic</vt:lpstr>
      <vt:lpstr>맑은 고딕</vt:lpstr>
      <vt:lpstr>Courier New</vt:lpstr>
      <vt:lpstr>나눔바른고딕</vt:lpstr>
      <vt:lpstr>굴림</vt:lpstr>
      <vt:lpstr>Arial</vt:lpstr>
      <vt:lpstr>Office 테마</vt:lpstr>
      <vt:lpstr>PowerPoint 프레젠테이션</vt:lpstr>
      <vt:lpstr>출처</vt:lpstr>
      <vt:lpstr>PowerPoint 프레젠테이션</vt:lpstr>
      <vt:lpstr>PowerPoint 프레젠테이션</vt:lpstr>
      <vt:lpstr>주성분 분석</vt:lpstr>
      <vt:lpstr>주성분 분석</vt:lpstr>
      <vt:lpstr>주성분 분석</vt:lpstr>
      <vt:lpstr>주성분 분석</vt:lpstr>
      <vt:lpstr>주성분 분석</vt:lpstr>
      <vt:lpstr>주성분 분석</vt:lpstr>
      <vt:lpstr>주성분 분석</vt:lpstr>
      <vt:lpstr>주성분 분석</vt:lpstr>
      <vt:lpstr>주성분 분석</vt:lpstr>
      <vt:lpstr>주성분 분석</vt:lpstr>
      <vt:lpstr>주성분 분석</vt:lpstr>
      <vt:lpstr>주성분 분석</vt:lpstr>
      <vt:lpstr>주성분 분석</vt:lpstr>
      <vt:lpstr>주성분 분석</vt:lpstr>
      <vt:lpstr>주성분 분석</vt:lpstr>
      <vt:lpstr>주성분 분석</vt:lpstr>
      <vt:lpstr>주성분 분석</vt:lpstr>
      <vt:lpstr>주성분 분석</vt:lpstr>
      <vt:lpstr>주성분 분석</vt:lpstr>
      <vt:lpstr>주성분 분석</vt:lpstr>
      <vt:lpstr>주성분 분석</vt:lpstr>
      <vt:lpstr>주성분 분석</vt:lpstr>
      <vt:lpstr>정리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Seungho Ryu</cp:lastModifiedBy>
  <cp:revision>908</cp:revision>
  <cp:lastPrinted>2019-01-17T13:48:49Z</cp:lastPrinted>
  <dcterms:created xsi:type="dcterms:W3CDTF">2015-12-22T09:49:45Z</dcterms:created>
  <dcterms:modified xsi:type="dcterms:W3CDTF">2023-05-23T02:19:42Z</dcterms:modified>
</cp:coreProperties>
</file>